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1" r:id="rId5"/>
    <p:sldId id="264" r:id="rId6"/>
    <p:sldId id="263" r:id="rId7"/>
    <p:sldId id="265" r:id="rId8"/>
    <p:sldId id="289"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59" r:id="rId28"/>
    <p:sldId id="284" r:id="rId29"/>
    <p:sldId id="285" r:id="rId30"/>
    <p:sldId id="286" r:id="rId31"/>
    <p:sldId id="288" r:id="rId32"/>
    <p:sldId id="287" r:id="rId33"/>
    <p:sldId id="290"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339933"/>
    <a:srgbClr val="006666"/>
    <a:srgbClr val="9966FF"/>
    <a:srgbClr val="6600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7" autoAdjust="0"/>
    <p:restoredTop sz="94660"/>
  </p:normalViewPr>
  <p:slideViewPr>
    <p:cSldViewPr snapToGrid="0">
      <p:cViewPr varScale="1">
        <p:scale>
          <a:sx n="81" d="100"/>
          <a:sy n="81" d="100"/>
        </p:scale>
        <p:origin x="9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BCAC4817-CA07-49FB-91C1-4D0E41A1A588}" type="datetimeFigureOut">
              <a:rPr lang="fr-CA" smtClean="0"/>
              <a:t>2022-01-27</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305A0520-117E-4950-8F27-64305B13CB8E}" type="slidenum">
              <a:rPr lang="fr-CA" smtClean="0"/>
              <a:t>‹N°›</a:t>
            </a:fld>
            <a:endParaRPr lang="fr-CA" dirty="0"/>
          </a:p>
        </p:txBody>
      </p:sp>
    </p:spTree>
    <p:extLst>
      <p:ext uri="{BB962C8B-B14F-4D97-AF65-F5344CB8AC3E}">
        <p14:creationId xmlns:p14="http://schemas.microsoft.com/office/powerpoint/2010/main" val="416323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CAC4817-CA07-49FB-91C1-4D0E41A1A588}" type="datetimeFigureOut">
              <a:rPr lang="fr-CA" smtClean="0"/>
              <a:t>2022-01-27</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305A0520-117E-4950-8F27-64305B13CB8E}" type="slidenum">
              <a:rPr lang="fr-CA" smtClean="0"/>
              <a:t>‹N°›</a:t>
            </a:fld>
            <a:endParaRPr lang="fr-CA" dirty="0"/>
          </a:p>
        </p:txBody>
      </p:sp>
    </p:spTree>
    <p:extLst>
      <p:ext uri="{BB962C8B-B14F-4D97-AF65-F5344CB8AC3E}">
        <p14:creationId xmlns:p14="http://schemas.microsoft.com/office/powerpoint/2010/main" val="9678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CAC4817-CA07-49FB-91C1-4D0E41A1A588}" type="datetimeFigureOut">
              <a:rPr lang="fr-CA" smtClean="0"/>
              <a:t>2022-01-27</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305A0520-117E-4950-8F27-64305B13CB8E}" type="slidenum">
              <a:rPr lang="fr-CA" smtClean="0"/>
              <a:t>‹N°›</a:t>
            </a:fld>
            <a:endParaRPr lang="fr-CA" dirty="0"/>
          </a:p>
        </p:txBody>
      </p:sp>
    </p:spTree>
    <p:extLst>
      <p:ext uri="{BB962C8B-B14F-4D97-AF65-F5344CB8AC3E}">
        <p14:creationId xmlns:p14="http://schemas.microsoft.com/office/powerpoint/2010/main" val="295427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CAC4817-CA07-49FB-91C1-4D0E41A1A588}" type="datetimeFigureOut">
              <a:rPr lang="fr-CA" smtClean="0"/>
              <a:t>2022-01-27</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305A0520-117E-4950-8F27-64305B13CB8E}" type="slidenum">
              <a:rPr lang="fr-CA" smtClean="0"/>
              <a:t>‹N°›</a:t>
            </a:fld>
            <a:endParaRPr lang="fr-CA" dirty="0"/>
          </a:p>
        </p:txBody>
      </p:sp>
    </p:spTree>
    <p:extLst>
      <p:ext uri="{BB962C8B-B14F-4D97-AF65-F5344CB8AC3E}">
        <p14:creationId xmlns:p14="http://schemas.microsoft.com/office/powerpoint/2010/main" val="375761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CAC4817-CA07-49FB-91C1-4D0E41A1A588}" type="datetimeFigureOut">
              <a:rPr lang="fr-CA" smtClean="0"/>
              <a:t>2022-01-27</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305A0520-117E-4950-8F27-64305B13CB8E}" type="slidenum">
              <a:rPr lang="fr-CA" smtClean="0"/>
              <a:t>‹N°›</a:t>
            </a:fld>
            <a:endParaRPr lang="fr-CA" dirty="0"/>
          </a:p>
        </p:txBody>
      </p:sp>
    </p:spTree>
    <p:extLst>
      <p:ext uri="{BB962C8B-B14F-4D97-AF65-F5344CB8AC3E}">
        <p14:creationId xmlns:p14="http://schemas.microsoft.com/office/powerpoint/2010/main" val="420250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BCAC4817-CA07-49FB-91C1-4D0E41A1A588}" type="datetimeFigureOut">
              <a:rPr lang="fr-CA" smtClean="0"/>
              <a:t>2022-01-27</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305A0520-117E-4950-8F27-64305B13CB8E}" type="slidenum">
              <a:rPr lang="fr-CA" smtClean="0"/>
              <a:t>‹N°›</a:t>
            </a:fld>
            <a:endParaRPr lang="fr-CA" dirty="0"/>
          </a:p>
        </p:txBody>
      </p:sp>
    </p:spTree>
    <p:extLst>
      <p:ext uri="{BB962C8B-B14F-4D97-AF65-F5344CB8AC3E}">
        <p14:creationId xmlns:p14="http://schemas.microsoft.com/office/powerpoint/2010/main" val="48502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BCAC4817-CA07-49FB-91C1-4D0E41A1A588}" type="datetimeFigureOut">
              <a:rPr lang="fr-CA" smtClean="0"/>
              <a:t>2022-01-27</a:t>
            </a:fld>
            <a:endParaRPr lang="fr-CA" dirty="0"/>
          </a:p>
        </p:txBody>
      </p:sp>
      <p:sp>
        <p:nvSpPr>
          <p:cNvPr id="8" name="Espace réservé du pied de page 7"/>
          <p:cNvSpPr>
            <a:spLocks noGrp="1"/>
          </p:cNvSpPr>
          <p:nvPr>
            <p:ph type="ftr" sz="quarter" idx="11"/>
          </p:nvPr>
        </p:nvSpPr>
        <p:spPr/>
        <p:txBody>
          <a:bodyPr/>
          <a:lstStyle/>
          <a:p>
            <a:endParaRPr lang="fr-CA" dirty="0"/>
          </a:p>
        </p:txBody>
      </p:sp>
      <p:sp>
        <p:nvSpPr>
          <p:cNvPr id="9" name="Espace réservé du numéro de diapositive 8"/>
          <p:cNvSpPr>
            <a:spLocks noGrp="1"/>
          </p:cNvSpPr>
          <p:nvPr>
            <p:ph type="sldNum" sz="quarter" idx="12"/>
          </p:nvPr>
        </p:nvSpPr>
        <p:spPr/>
        <p:txBody>
          <a:bodyPr/>
          <a:lstStyle/>
          <a:p>
            <a:fld id="{305A0520-117E-4950-8F27-64305B13CB8E}" type="slidenum">
              <a:rPr lang="fr-CA" smtClean="0"/>
              <a:t>‹N°›</a:t>
            </a:fld>
            <a:endParaRPr lang="fr-CA" dirty="0"/>
          </a:p>
        </p:txBody>
      </p:sp>
    </p:spTree>
    <p:extLst>
      <p:ext uri="{BB962C8B-B14F-4D97-AF65-F5344CB8AC3E}">
        <p14:creationId xmlns:p14="http://schemas.microsoft.com/office/powerpoint/2010/main" val="373272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BCAC4817-CA07-49FB-91C1-4D0E41A1A588}" type="datetimeFigureOut">
              <a:rPr lang="fr-CA" smtClean="0"/>
              <a:t>2022-01-27</a:t>
            </a:fld>
            <a:endParaRPr lang="fr-CA" dirty="0"/>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305A0520-117E-4950-8F27-64305B13CB8E}" type="slidenum">
              <a:rPr lang="fr-CA" smtClean="0"/>
              <a:t>‹N°›</a:t>
            </a:fld>
            <a:endParaRPr lang="fr-CA" dirty="0"/>
          </a:p>
        </p:txBody>
      </p:sp>
    </p:spTree>
    <p:extLst>
      <p:ext uri="{BB962C8B-B14F-4D97-AF65-F5344CB8AC3E}">
        <p14:creationId xmlns:p14="http://schemas.microsoft.com/office/powerpoint/2010/main" val="129921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CAC4817-CA07-49FB-91C1-4D0E41A1A588}" type="datetimeFigureOut">
              <a:rPr lang="fr-CA" smtClean="0"/>
              <a:t>2022-01-27</a:t>
            </a:fld>
            <a:endParaRPr lang="fr-CA" dirty="0"/>
          </a:p>
        </p:txBody>
      </p:sp>
      <p:sp>
        <p:nvSpPr>
          <p:cNvPr id="3" name="Espace réservé du pied de page 2"/>
          <p:cNvSpPr>
            <a:spLocks noGrp="1"/>
          </p:cNvSpPr>
          <p:nvPr>
            <p:ph type="ftr" sz="quarter" idx="11"/>
          </p:nvPr>
        </p:nvSpPr>
        <p:spPr/>
        <p:txBody>
          <a:bodyPr/>
          <a:lstStyle/>
          <a:p>
            <a:endParaRPr lang="fr-CA" dirty="0"/>
          </a:p>
        </p:txBody>
      </p:sp>
      <p:sp>
        <p:nvSpPr>
          <p:cNvPr id="4" name="Espace réservé du numéro de diapositive 3"/>
          <p:cNvSpPr>
            <a:spLocks noGrp="1"/>
          </p:cNvSpPr>
          <p:nvPr>
            <p:ph type="sldNum" sz="quarter" idx="12"/>
          </p:nvPr>
        </p:nvSpPr>
        <p:spPr/>
        <p:txBody>
          <a:bodyPr/>
          <a:lstStyle/>
          <a:p>
            <a:fld id="{305A0520-117E-4950-8F27-64305B13CB8E}" type="slidenum">
              <a:rPr lang="fr-CA" smtClean="0"/>
              <a:t>‹N°›</a:t>
            </a:fld>
            <a:endParaRPr lang="fr-CA" dirty="0"/>
          </a:p>
        </p:txBody>
      </p:sp>
    </p:spTree>
    <p:extLst>
      <p:ext uri="{BB962C8B-B14F-4D97-AF65-F5344CB8AC3E}">
        <p14:creationId xmlns:p14="http://schemas.microsoft.com/office/powerpoint/2010/main" val="147269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CAC4817-CA07-49FB-91C1-4D0E41A1A588}" type="datetimeFigureOut">
              <a:rPr lang="fr-CA" smtClean="0"/>
              <a:t>2022-01-27</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305A0520-117E-4950-8F27-64305B13CB8E}" type="slidenum">
              <a:rPr lang="fr-CA" smtClean="0"/>
              <a:t>‹N°›</a:t>
            </a:fld>
            <a:endParaRPr lang="fr-CA" dirty="0"/>
          </a:p>
        </p:txBody>
      </p:sp>
    </p:spTree>
    <p:extLst>
      <p:ext uri="{BB962C8B-B14F-4D97-AF65-F5344CB8AC3E}">
        <p14:creationId xmlns:p14="http://schemas.microsoft.com/office/powerpoint/2010/main" val="154029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CAC4817-CA07-49FB-91C1-4D0E41A1A588}" type="datetimeFigureOut">
              <a:rPr lang="fr-CA" smtClean="0"/>
              <a:t>2022-01-27</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305A0520-117E-4950-8F27-64305B13CB8E}" type="slidenum">
              <a:rPr lang="fr-CA" smtClean="0"/>
              <a:t>‹N°›</a:t>
            </a:fld>
            <a:endParaRPr lang="fr-CA" dirty="0"/>
          </a:p>
        </p:txBody>
      </p:sp>
    </p:spTree>
    <p:extLst>
      <p:ext uri="{BB962C8B-B14F-4D97-AF65-F5344CB8AC3E}">
        <p14:creationId xmlns:p14="http://schemas.microsoft.com/office/powerpoint/2010/main" val="192558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C4817-CA07-49FB-91C1-4D0E41A1A588}" type="datetimeFigureOut">
              <a:rPr lang="fr-CA" smtClean="0"/>
              <a:t>2022-01-27</a:t>
            </a:fld>
            <a:endParaRPr lang="fr-CA"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A0520-117E-4950-8F27-64305B13CB8E}" type="slidenum">
              <a:rPr lang="fr-CA" smtClean="0"/>
              <a:t>‹N°›</a:t>
            </a:fld>
            <a:endParaRPr lang="fr-CA" dirty="0"/>
          </a:p>
        </p:txBody>
      </p:sp>
    </p:spTree>
    <p:extLst>
      <p:ext uri="{BB962C8B-B14F-4D97-AF65-F5344CB8AC3E}">
        <p14:creationId xmlns:p14="http://schemas.microsoft.com/office/powerpoint/2010/main" val="4022508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path path="circle">
              <a:fillToRect r="100000" b="100000"/>
            </a:path>
            <a:tileRect l="-100000" t="-100000"/>
          </a:gradFill>
        </p:spPr>
        <p:style>
          <a:lnRef idx="0">
            <a:schemeClr val="accent6"/>
          </a:lnRef>
          <a:fillRef idx="3">
            <a:schemeClr val="accent6"/>
          </a:fillRef>
          <a:effectRef idx="3">
            <a:schemeClr val="accent6"/>
          </a:effectRef>
          <a:fontRef idx="minor">
            <a:schemeClr val="lt1"/>
          </a:fontRef>
        </p:style>
        <p:txBody>
          <a:bodyPr anchor="ctr"/>
          <a:lstStyle/>
          <a:p>
            <a:r>
              <a:rPr lang="fr-CA" sz="4800" b="1" dirty="0" smtClean="0">
                <a:solidFill>
                  <a:schemeClr val="bg1"/>
                </a:solidFill>
              </a:rPr>
              <a:t>Mythologie grecque</a:t>
            </a:r>
            <a:r>
              <a:rPr lang="fr-CA" b="1" dirty="0" smtClean="0">
                <a:solidFill>
                  <a:schemeClr val="bg1"/>
                </a:solidFill>
              </a:rPr>
              <a:t/>
            </a:r>
            <a:br>
              <a:rPr lang="fr-CA" b="1" dirty="0" smtClean="0">
                <a:solidFill>
                  <a:schemeClr val="bg1"/>
                </a:solidFill>
              </a:rPr>
            </a:br>
            <a:r>
              <a:rPr lang="fr-CA" b="1" dirty="0" smtClean="0">
                <a:solidFill>
                  <a:schemeClr val="bg1"/>
                </a:solidFill>
              </a:rPr>
              <a:t>La Guerre de Troie</a:t>
            </a:r>
            <a:r>
              <a:rPr lang="fr-CA" sz="4800" b="1" dirty="0" smtClean="0">
                <a:solidFill>
                  <a:schemeClr val="bg1"/>
                </a:solidFill>
              </a:rPr>
              <a:t/>
            </a:r>
            <a:br>
              <a:rPr lang="fr-CA" sz="4800" b="1" dirty="0" smtClean="0">
                <a:solidFill>
                  <a:schemeClr val="bg1"/>
                </a:solidFill>
              </a:rPr>
            </a:br>
            <a:r>
              <a:rPr lang="fr-CA" b="1" dirty="0" smtClean="0">
                <a:solidFill>
                  <a:schemeClr val="bg1"/>
                </a:solidFill>
              </a:rPr>
              <a:t/>
            </a:r>
            <a:br>
              <a:rPr lang="fr-CA" b="1" dirty="0" smtClean="0">
                <a:solidFill>
                  <a:schemeClr val="bg1"/>
                </a:solidFill>
              </a:rPr>
            </a:br>
            <a:r>
              <a:rPr lang="fr-CA" b="1" dirty="0" smtClean="0">
                <a:solidFill>
                  <a:schemeClr val="bg1"/>
                </a:solidFill>
              </a:rPr>
              <a:t>                         </a:t>
            </a:r>
            <a:r>
              <a:rPr lang="fr-CA" sz="3600" b="1" dirty="0" smtClean="0">
                <a:solidFill>
                  <a:schemeClr val="bg1"/>
                </a:solidFill>
              </a:rPr>
              <a:t>Janvier 2022</a:t>
            </a:r>
            <a:endParaRPr lang="fr-CA" sz="3600" b="1" dirty="0">
              <a:solidFill>
                <a:schemeClr val="bg1"/>
              </a:solidFill>
            </a:endParaRPr>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pic>
        <p:nvPicPr>
          <p:cNvPr id="4" name="Image 3"/>
          <p:cNvPicPr>
            <a:picLocks noChangeAspect="1"/>
          </p:cNvPicPr>
          <p:nvPr/>
        </p:nvPicPr>
        <p:blipFill>
          <a:blip r:embed="rId2"/>
          <a:stretch>
            <a:fillRect/>
          </a:stretch>
        </p:blipFill>
        <p:spPr>
          <a:xfrm>
            <a:off x="703384" y="686356"/>
            <a:ext cx="1775489" cy="1775489"/>
          </a:xfrm>
          <a:prstGeom prst="rect">
            <a:avLst/>
          </a:prstGeom>
        </p:spPr>
      </p:pic>
    </p:spTree>
    <p:extLst>
      <p:ext uri="{BB962C8B-B14F-4D97-AF65-F5344CB8AC3E}">
        <p14:creationId xmlns:p14="http://schemas.microsoft.com/office/powerpoint/2010/main" val="3417515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269264" y="5319117"/>
            <a:ext cx="11659856" cy="1200329"/>
          </a:xfrm>
          <a:prstGeom prst="rect">
            <a:avLst/>
          </a:prstGeom>
          <a:noFill/>
        </p:spPr>
        <p:txBody>
          <a:bodyPr wrap="square" rtlCol="0">
            <a:spAutoFit/>
          </a:bodyPr>
          <a:lstStyle/>
          <a:p>
            <a:r>
              <a:rPr lang="fr-CA" sz="2400" dirty="0"/>
              <a:t>Ménélas </a:t>
            </a:r>
            <a:r>
              <a:rPr lang="fr-CA" sz="2400" dirty="0" smtClean="0"/>
              <a:t>revient, il est furieux de voir que Hélène a été enlevée. Il va voir Agamemnon, le roi des rois, et veut se venger. Cela convient très bien à Agamemnon qui cherchait justement un prétexte pour attaquer Troie. Agamemnon convoque donc tous les rois de la Grèce.</a:t>
            </a:r>
            <a:endParaRPr lang="fr-CA" sz="2400" dirty="0"/>
          </a:p>
        </p:txBody>
      </p:sp>
      <p:pic>
        <p:nvPicPr>
          <p:cNvPr id="6" name="Image 5"/>
          <p:cNvPicPr>
            <a:picLocks noChangeAspect="1"/>
          </p:cNvPicPr>
          <p:nvPr/>
        </p:nvPicPr>
        <p:blipFill>
          <a:blip r:embed="rId2"/>
          <a:stretch>
            <a:fillRect/>
          </a:stretch>
        </p:blipFill>
        <p:spPr>
          <a:xfrm>
            <a:off x="269264" y="356088"/>
            <a:ext cx="11659856" cy="4163157"/>
          </a:xfrm>
          <a:prstGeom prst="rect">
            <a:avLst/>
          </a:prstGeom>
        </p:spPr>
      </p:pic>
    </p:spTree>
    <p:extLst>
      <p:ext uri="{BB962C8B-B14F-4D97-AF65-F5344CB8AC3E}">
        <p14:creationId xmlns:p14="http://schemas.microsoft.com/office/powerpoint/2010/main" val="2109765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1385962" y="5565139"/>
            <a:ext cx="9410991" cy="1200329"/>
          </a:xfrm>
          <a:prstGeom prst="rect">
            <a:avLst/>
          </a:prstGeom>
          <a:noFill/>
        </p:spPr>
        <p:txBody>
          <a:bodyPr wrap="square" rtlCol="0">
            <a:spAutoFit/>
          </a:bodyPr>
          <a:lstStyle/>
          <a:p>
            <a:r>
              <a:rPr lang="fr-CA" sz="2400" dirty="0" smtClean="0"/>
              <a:t>On va voir </a:t>
            </a:r>
            <a:r>
              <a:rPr lang="fr-CA" sz="2400" dirty="0" err="1" smtClean="0"/>
              <a:t>Odysseus</a:t>
            </a:r>
            <a:r>
              <a:rPr lang="fr-CA" sz="2400" dirty="0" smtClean="0"/>
              <a:t>, le roi </a:t>
            </a:r>
            <a:r>
              <a:rPr lang="fr-CA" sz="2400" dirty="0" smtClean="0"/>
              <a:t>d’Ithaque</a:t>
            </a:r>
            <a:r>
              <a:rPr lang="fr-CA" sz="2400" dirty="0" smtClean="0"/>
              <a:t>, qui </a:t>
            </a:r>
            <a:r>
              <a:rPr lang="fr-CA" sz="2400" dirty="0" smtClean="0"/>
              <a:t>ne </a:t>
            </a:r>
            <a:r>
              <a:rPr lang="fr-CA" sz="2400" dirty="0" smtClean="0"/>
              <a:t>veut pas faire cette guerre. Il simule la folie. Il sème du sel dans son champ au lieu du grain. On met son garçon devant le chevaux pour voir s’il est vraiment fou.</a:t>
            </a:r>
            <a:endParaRPr lang="fr-CA" sz="2400" dirty="0"/>
          </a:p>
        </p:txBody>
      </p:sp>
      <p:pic>
        <p:nvPicPr>
          <p:cNvPr id="4" name="Image 3"/>
          <p:cNvPicPr>
            <a:picLocks noChangeAspect="1"/>
          </p:cNvPicPr>
          <p:nvPr/>
        </p:nvPicPr>
        <p:blipFill>
          <a:blip r:embed="rId2"/>
          <a:stretch>
            <a:fillRect/>
          </a:stretch>
        </p:blipFill>
        <p:spPr>
          <a:xfrm>
            <a:off x="1385962" y="178926"/>
            <a:ext cx="9410991" cy="5293682"/>
          </a:xfrm>
          <a:prstGeom prst="rect">
            <a:avLst/>
          </a:prstGeom>
        </p:spPr>
      </p:pic>
    </p:spTree>
    <p:extLst>
      <p:ext uri="{BB962C8B-B14F-4D97-AF65-F5344CB8AC3E}">
        <p14:creationId xmlns:p14="http://schemas.microsoft.com/office/powerpoint/2010/main" val="601268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8141677" y="329906"/>
            <a:ext cx="3745521" cy="4524315"/>
          </a:xfrm>
          <a:prstGeom prst="rect">
            <a:avLst/>
          </a:prstGeom>
          <a:noFill/>
        </p:spPr>
        <p:txBody>
          <a:bodyPr wrap="square" rtlCol="0">
            <a:spAutoFit/>
          </a:bodyPr>
          <a:lstStyle/>
          <a:p>
            <a:r>
              <a:rPr lang="fr-CA" sz="2400" dirty="0" smtClean="0"/>
              <a:t>On va voir Achille qui ne veut pas faire la guerre lui non plus. Il se déguise en fille pour ne pas qu’on le reconnaisse.</a:t>
            </a:r>
          </a:p>
          <a:p>
            <a:endParaRPr lang="fr-CA" sz="2400" dirty="0"/>
          </a:p>
          <a:p>
            <a:r>
              <a:rPr lang="fr-CA" sz="2400" dirty="0" smtClean="0"/>
              <a:t>Mais on s’en aperçoit lorsqu’on présente des breloques et des couteaux aux filles et que Achille s’intéresse plutôt aux couteaux.</a:t>
            </a:r>
            <a:endParaRPr lang="fr-CA" sz="240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502" y="329906"/>
            <a:ext cx="7465980" cy="6176402"/>
          </a:xfrm>
          <a:prstGeom prst="rect">
            <a:avLst/>
          </a:prstGeom>
        </p:spPr>
      </p:pic>
    </p:spTree>
    <p:extLst>
      <p:ext uri="{BB962C8B-B14F-4D97-AF65-F5344CB8AC3E}">
        <p14:creationId xmlns:p14="http://schemas.microsoft.com/office/powerpoint/2010/main" val="567508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1753698" y="6215055"/>
            <a:ext cx="8656394" cy="461665"/>
          </a:xfrm>
          <a:prstGeom prst="rect">
            <a:avLst/>
          </a:prstGeom>
          <a:noFill/>
        </p:spPr>
        <p:txBody>
          <a:bodyPr wrap="square" rtlCol="0">
            <a:spAutoFit/>
          </a:bodyPr>
          <a:lstStyle/>
          <a:p>
            <a:r>
              <a:rPr lang="fr-CA" sz="2400" dirty="0" smtClean="0"/>
              <a:t>Agamemnon appareille une flotte de 1000 navires.</a:t>
            </a:r>
            <a:endParaRPr lang="fr-CA" sz="24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698" y="226452"/>
            <a:ext cx="8656394" cy="5071051"/>
          </a:xfrm>
          <a:prstGeom prst="rect">
            <a:avLst/>
          </a:prstGeom>
        </p:spPr>
      </p:pic>
    </p:spTree>
    <p:extLst>
      <p:ext uri="{BB962C8B-B14F-4D97-AF65-F5344CB8AC3E}">
        <p14:creationId xmlns:p14="http://schemas.microsoft.com/office/powerpoint/2010/main" val="3547542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9319846" y="329906"/>
            <a:ext cx="2567352" cy="4154984"/>
          </a:xfrm>
          <a:prstGeom prst="rect">
            <a:avLst/>
          </a:prstGeom>
          <a:noFill/>
        </p:spPr>
        <p:txBody>
          <a:bodyPr wrap="square" rtlCol="0">
            <a:spAutoFit/>
          </a:bodyPr>
          <a:lstStyle/>
          <a:p>
            <a:r>
              <a:rPr lang="fr-CA" sz="2400" dirty="0" smtClean="0"/>
              <a:t>Mais les vents ne sont pas favorables, donc impossible de partir.</a:t>
            </a:r>
          </a:p>
          <a:p>
            <a:endParaRPr lang="fr-CA" sz="2400" dirty="0"/>
          </a:p>
          <a:p>
            <a:r>
              <a:rPr lang="fr-CA" sz="2400" dirty="0" smtClean="0"/>
              <a:t>Pour apaiser les dieux, Agamemnon doit sacrifier sa fille Iphigénie.</a:t>
            </a:r>
            <a:endParaRPr lang="fr-CA" sz="24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041" y="329905"/>
            <a:ext cx="8743321" cy="6158817"/>
          </a:xfrm>
          <a:prstGeom prst="rect">
            <a:avLst/>
          </a:prstGeom>
        </p:spPr>
      </p:pic>
    </p:spTree>
    <p:extLst>
      <p:ext uri="{BB962C8B-B14F-4D97-AF65-F5344CB8AC3E}">
        <p14:creationId xmlns:p14="http://schemas.microsoft.com/office/powerpoint/2010/main" val="3756681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1045550" y="6290771"/>
            <a:ext cx="9909663" cy="461665"/>
          </a:xfrm>
          <a:prstGeom prst="rect">
            <a:avLst/>
          </a:prstGeom>
          <a:noFill/>
        </p:spPr>
        <p:txBody>
          <a:bodyPr wrap="square" rtlCol="0">
            <a:spAutoFit/>
          </a:bodyPr>
          <a:lstStyle/>
          <a:p>
            <a:r>
              <a:rPr lang="fr-CA" sz="2400" dirty="0" smtClean="0"/>
              <a:t>Les vents sont apaisés, le flotte grecque peut enfin partir en direction de Troie.</a:t>
            </a:r>
            <a:endParaRPr lang="fr-CA" sz="24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51" y="218835"/>
            <a:ext cx="9909663" cy="5966372"/>
          </a:xfrm>
          <a:prstGeom prst="rect">
            <a:avLst/>
          </a:prstGeom>
        </p:spPr>
      </p:pic>
    </p:spTree>
    <p:extLst>
      <p:ext uri="{BB962C8B-B14F-4D97-AF65-F5344CB8AC3E}">
        <p14:creationId xmlns:p14="http://schemas.microsoft.com/office/powerpoint/2010/main" val="2194732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8036169" y="329905"/>
            <a:ext cx="3851029" cy="1938992"/>
          </a:xfrm>
          <a:prstGeom prst="rect">
            <a:avLst/>
          </a:prstGeom>
          <a:noFill/>
        </p:spPr>
        <p:txBody>
          <a:bodyPr wrap="square" rtlCol="0">
            <a:spAutoFit/>
          </a:bodyPr>
          <a:lstStyle/>
          <a:p>
            <a:r>
              <a:rPr lang="fr-CA" sz="2400" dirty="0" smtClean="0"/>
              <a:t>Les héros grecs : Achille, Ajax, Diomède.</a:t>
            </a:r>
          </a:p>
          <a:p>
            <a:endParaRPr lang="fr-CA" sz="2400" dirty="0"/>
          </a:p>
          <a:p>
            <a:r>
              <a:rPr lang="fr-CA" sz="2400" dirty="0" smtClean="0"/>
              <a:t>Les héros troyens : Hector, Énée.</a:t>
            </a:r>
            <a:endParaRPr lang="fr-CA" sz="2400" dirty="0"/>
          </a:p>
        </p:txBody>
      </p:sp>
      <p:pic>
        <p:nvPicPr>
          <p:cNvPr id="4" name="Image 3"/>
          <p:cNvPicPr>
            <a:picLocks noChangeAspect="1"/>
          </p:cNvPicPr>
          <p:nvPr/>
        </p:nvPicPr>
        <p:blipFill>
          <a:blip r:embed="rId2"/>
          <a:stretch>
            <a:fillRect/>
          </a:stretch>
        </p:blipFill>
        <p:spPr>
          <a:xfrm>
            <a:off x="381000" y="329906"/>
            <a:ext cx="7434212" cy="6281909"/>
          </a:xfrm>
          <a:prstGeom prst="rect">
            <a:avLst/>
          </a:prstGeom>
        </p:spPr>
      </p:pic>
    </p:spTree>
    <p:extLst>
      <p:ext uri="{BB962C8B-B14F-4D97-AF65-F5344CB8AC3E}">
        <p14:creationId xmlns:p14="http://schemas.microsoft.com/office/powerpoint/2010/main" val="4038136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317500" y="6290771"/>
            <a:ext cx="11552114" cy="461665"/>
          </a:xfrm>
          <a:prstGeom prst="rect">
            <a:avLst/>
          </a:prstGeom>
          <a:noFill/>
        </p:spPr>
        <p:txBody>
          <a:bodyPr wrap="square" rtlCol="0">
            <a:spAutoFit/>
          </a:bodyPr>
          <a:lstStyle/>
          <a:p>
            <a:r>
              <a:rPr lang="fr-CA" sz="2400" dirty="0" smtClean="0"/>
              <a:t>Les Grecs attaquent Troie.</a:t>
            </a:r>
            <a:endParaRPr lang="fr-CA" sz="24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99" y="295666"/>
            <a:ext cx="11552115" cy="5966477"/>
          </a:xfrm>
          <a:prstGeom prst="rect">
            <a:avLst/>
          </a:prstGeom>
        </p:spPr>
      </p:pic>
    </p:spTree>
    <p:extLst>
      <p:ext uri="{BB962C8B-B14F-4D97-AF65-F5344CB8AC3E}">
        <p14:creationId xmlns:p14="http://schemas.microsoft.com/office/powerpoint/2010/main" val="2351800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317500" y="6290771"/>
            <a:ext cx="11552114" cy="461665"/>
          </a:xfrm>
          <a:prstGeom prst="rect">
            <a:avLst/>
          </a:prstGeom>
          <a:noFill/>
        </p:spPr>
        <p:txBody>
          <a:bodyPr wrap="square" rtlCol="0">
            <a:spAutoFit/>
          </a:bodyPr>
          <a:lstStyle/>
          <a:p>
            <a:r>
              <a:rPr lang="fr-CA" sz="2400" dirty="0" smtClean="0"/>
              <a:t>La guerre se poursuit. Tantôt ce sont les grecs, tantôt ce sont les Troyens qui dominent.</a:t>
            </a:r>
            <a:endParaRPr lang="fr-CA" sz="2400" dirty="0"/>
          </a:p>
        </p:txBody>
      </p:sp>
      <p:pic>
        <p:nvPicPr>
          <p:cNvPr id="6" name="Image 5"/>
          <p:cNvPicPr>
            <a:picLocks noChangeAspect="1"/>
          </p:cNvPicPr>
          <p:nvPr/>
        </p:nvPicPr>
        <p:blipFill>
          <a:blip r:embed="rId2"/>
          <a:stretch>
            <a:fillRect/>
          </a:stretch>
        </p:blipFill>
        <p:spPr>
          <a:xfrm>
            <a:off x="317500" y="357604"/>
            <a:ext cx="11552114" cy="5700328"/>
          </a:xfrm>
          <a:prstGeom prst="rect">
            <a:avLst/>
          </a:prstGeom>
        </p:spPr>
      </p:pic>
    </p:spTree>
    <p:extLst>
      <p:ext uri="{BB962C8B-B14F-4D97-AF65-F5344CB8AC3E}">
        <p14:creationId xmlns:p14="http://schemas.microsoft.com/office/powerpoint/2010/main" val="1333182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492369" y="6290771"/>
            <a:ext cx="11201400" cy="461665"/>
          </a:xfrm>
          <a:prstGeom prst="rect">
            <a:avLst/>
          </a:prstGeom>
          <a:noFill/>
        </p:spPr>
        <p:txBody>
          <a:bodyPr wrap="square" rtlCol="0">
            <a:spAutoFit/>
          </a:bodyPr>
          <a:lstStyle/>
          <a:p>
            <a:r>
              <a:rPr lang="fr-CA" sz="2400" dirty="0" smtClean="0"/>
              <a:t>Achille se brouille avec Agamemnon et ne veut plus combattre. Il se retire dans sa tente.</a:t>
            </a:r>
            <a:endParaRPr lang="fr-CA" sz="2400" dirty="0"/>
          </a:p>
        </p:txBody>
      </p:sp>
      <p:pic>
        <p:nvPicPr>
          <p:cNvPr id="5" name="Image 4"/>
          <p:cNvPicPr>
            <a:picLocks noChangeAspect="1"/>
          </p:cNvPicPr>
          <p:nvPr/>
        </p:nvPicPr>
        <p:blipFill>
          <a:blip r:embed="rId2"/>
          <a:stretch>
            <a:fillRect/>
          </a:stretch>
        </p:blipFill>
        <p:spPr>
          <a:xfrm>
            <a:off x="1601176" y="298527"/>
            <a:ext cx="8861669" cy="5886680"/>
          </a:xfrm>
          <a:prstGeom prst="rect">
            <a:avLst/>
          </a:prstGeom>
        </p:spPr>
      </p:pic>
    </p:spTree>
    <p:extLst>
      <p:ext uri="{BB962C8B-B14F-4D97-AF65-F5344CB8AC3E}">
        <p14:creationId xmlns:p14="http://schemas.microsoft.com/office/powerpoint/2010/main" val="1325833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334108" y="5959934"/>
            <a:ext cx="11553092" cy="830997"/>
          </a:xfrm>
          <a:prstGeom prst="rect">
            <a:avLst/>
          </a:prstGeom>
          <a:noFill/>
        </p:spPr>
        <p:txBody>
          <a:bodyPr wrap="square" rtlCol="0">
            <a:spAutoFit/>
          </a:bodyPr>
          <a:lstStyle/>
          <a:p>
            <a:r>
              <a:rPr lang="fr-CA" sz="2400" dirty="0" smtClean="0"/>
              <a:t>Dans l’Olympe, on célébrait le mariage du roi </a:t>
            </a:r>
            <a:r>
              <a:rPr lang="fr-CA" sz="2400" dirty="0" err="1" smtClean="0"/>
              <a:t>Pélée</a:t>
            </a:r>
            <a:r>
              <a:rPr lang="fr-CA" sz="2400" dirty="0" smtClean="0"/>
              <a:t> et de la néréide Thétis. Tous étaient invités sauf, bien sûr, </a:t>
            </a:r>
            <a:r>
              <a:rPr lang="fr-CA" sz="2400" dirty="0" err="1" smtClean="0"/>
              <a:t>Éris</a:t>
            </a:r>
            <a:r>
              <a:rPr lang="fr-CA" sz="2400" dirty="0" smtClean="0"/>
              <a:t>, la déesse de la discorde.</a:t>
            </a:r>
            <a:endParaRPr lang="fr-CA" sz="24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912" y="262669"/>
            <a:ext cx="8611658" cy="5609342"/>
          </a:xfrm>
          <a:prstGeom prst="rect">
            <a:avLst/>
          </a:prstGeom>
        </p:spPr>
      </p:pic>
    </p:spTree>
    <p:extLst>
      <p:ext uri="{BB962C8B-B14F-4D97-AF65-F5344CB8AC3E}">
        <p14:creationId xmlns:p14="http://schemas.microsoft.com/office/powerpoint/2010/main" val="3323434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1143976" y="5890509"/>
            <a:ext cx="9846410" cy="830997"/>
          </a:xfrm>
          <a:prstGeom prst="rect">
            <a:avLst/>
          </a:prstGeom>
          <a:noFill/>
        </p:spPr>
        <p:txBody>
          <a:bodyPr wrap="square" rtlCol="0">
            <a:spAutoFit/>
          </a:bodyPr>
          <a:lstStyle/>
          <a:p>
            <a:r>
              <a:rPr lang="fr-CA" sz="2400" dirty="0" smtClean="0"/>
              <a:t>Patrocle, l’ami de Achille, prend son armure et va combattre. Mais il est tué par Hector, le fils de Priam, roi de Troie.</a:t>
            </a:r>
            <a:endParaRPr lang="fr-CA" sz="24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976" y="215411"/>
            <a:ext cx="9846409" cy="5538605"/>
          </a:xfrm>
          <a:prstGeom prst="rect">
            <a:avLst/>
          </a:prstGeom>
        </p:spPr>
      </p:pic>
    </p:spTree>
    <p:extLst>
      <p:ext uri="{BB962C8B-B14F-4D97-AF65-F5344CB8AC3E}">
        <p14:creationId xmlns:p14="http://schemas.microsoft.com/office/powerpoint/2010/main" val="2667251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9142290" y="329904"/>
            <a:ext cx="2744908" cy="2677656"/>
          </a:xfrm>
          <a:prstGeom prst="rect">
            <a:avLst/>
          </a:prstGeom>
          <a:noFill/>
        </p:spPr>
        <p:txBody>
          <a:bodyPr wrap="square" rtlCol="0">
            <a:spAutoFit/>
          </a:bodyPr>
          <a:lstStyle/>
          <a:p>
            <a:r>
              <a:rPr lang="fr-CA" sz="2400" dirty="0" smtClean="0"/>
              <a:t>Achille est en colère contre Hector qui a tué son ami.</a:t>
            </a:r>
          </a:p>
          <a:p>
            <a:endParaRPr lang="fr-CA" sz="2400" dirty="0"/>
          </a:p>
          <a:p>
            <a:r>
              <a:rPr lang="fr-CA" sz="2400" dirty="0" smtClean="0"/>
              <a:t>Il retourne au combat et tue Hector.</a:t>
            </a:r>
            <a:endParaRPr lang="fr-CA" sz="24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723" y="329905"/>
            <a:ext cx="8356844" cy="6246741"/>
          </a:xfrm>
          <a:prstGeom prst="rect">
            <a:avLst/>
          </a:prstGeom>
        </p:spPr>
      </p:pic>
    </p:spTree>
    <p:extLst>
      <p:ext uri="{BB962C8B-B14F-4D97-AF65-F5344CB8AC3E}">
        <p14:creationId xmlns:p14="http://schemas.microsoft.com/office/powerpoint/2010/main" val="3327625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9142290" y="329904"/>
            <a:ext cx="2744908" cy="4524315"/>
          </a:xfrm>
          <a:prstGeom prst="rect">
            <a:avLst/>
          </a:prstGeom>
          <a:noFill/>
        </p:spPr>
        <p:txBody>
          <a:bodyPr wrap="square" rtlCol="0">
            <a:spAutoFit/>
          </a:bodyPr>
          <a:lstStyle/>
          <a:p>
            <a:r>
              <a:rPr lang="fr-CA" sz="2400" dirty="0" smtClean="0"/>
              <a:t>Achille est tellement en colère contre Hector qu’il traîne son corps avec son chariot devant les murs de Troie.</a:t>
            </a:r>
          </a:p>
          <a:p>
            <a:endParaRPr lang="fr-CA" sz="2400" dirty="0"/>
          </a:p>
          <a:p>
            <a:r>
              <a:rPr lang="fr-CA" sz="2400" dirty="0" smtClean="0"/>
              <a:t>Le roi Priam, le père de Hector, est grandement offensé de voir le corps de son fils ainsi traité.</a:t>
            </a:r>
            <a:endParaRPr lang="fr-CA" sz="24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25" y="326946"/>
            <a:ext cx="8380326" cy="6196946"/>
          </a:xfrm>
          <a:prstGeom prst="rect">
            <a:avLst/>
          </a:prstGeom>
        </p:spPr>
      </p:pic>
    </p:spTree>
    <p:extLst>
      <p:ext uri="{BB962C8B-B14F-4D97-AF65-F5344CB8AC3E}">
        <p14:creationId xmlns:p14="http://schemas.microsoft.com/office/powerpoint/2010/main" val="3161884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8706648" y="329904"/>
            <a:ext cx="3180550" cy="3046988"/>
          </a:xfrm>
          <a:prstGeom prst="rect">
            <a:avLst/>
          </a:prstGeom>
          <a:noFill/>
        </p:spPr>
        <p:txBody>
          <a:bodyPr wrap="square" rtlCol="0">
            <a:spAutoFit/>
          </a:bodyPr>
          <a:lstStyle/>
          <a:p>
            <a:r>
              <a:rPr lang="fr-CA" sz="2400" dirty="0" smtClean="0"/>
              <a:t>Le roi Priam se rend secrètement à la tente de Achille pour le supplier de lui rendre le corps de son fils Hector.</a:t>
            </a:r>
          </a:p>
          <a:p>
            <a:endParaRPr lang="fr-CA" sz="2400" dirty="0"/>
          </a:p>
          <a:p>
            <a:r>
              <a:rPr lang="fr-CA" sz="2400" dirty="0" smtClean="0"/>
              <a:t>Achille finit par accepter.</a:t>
            </a:r>
            <a:endParaRPr lang="fr-CA" sz="24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712" y="329904"/>
            <a:ext cx="7981224" cy="6246742"/>
          </a:xfrm>
          <a:prstGeom prst="rect">
            <a:avLst/>
          </a:prstGeom>
        </p:spPr>
      </p:pic>
    </p:spTree>
    <p:extLst>
      <p:ext uri="{BB962C8B-B14F-4D97-AF65-F5344CB8AC3E}">
        <p14:creationId xmlns:p14="http://schemas.microsoft.com/office/powerpoint/2010/main" val="1739152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67866" y="0"/>
            <a:ext cx="12192000" cy="6858000"/>
          </a:xfrm>
          <a:gradFill flip="none" rotWithShape="1">
            <a:gsLst>
              <a:gs pos="50000">
                <a:srgbClr val="6D86B0"/>
              </a:gs>
              <a:gs pos="0">
                <a:schemeClr val="accent5">
                  <a:lumMod val="40000"/>
                  <a:lumOff val="60000"/>
                </a:schemeClr>
              </a:gs>
              <a:gs pos="100000">
                <a:schemeClr val="accent5">
                  <a:lumMod val="60000"/>
                </a:scheme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181645" y="5930342"/>
            <a:ext cx="11125170" cy="461665"/>
          </a:xfrm>
          <a:prstGeom prst="rect">
            <a:avLst/>
          </a:prstGeom>
          <a:noFill/>
        </p:spPr>
        <p:txBody>
          <a:bodyPr wrap="square" rtlCol="0">
            <a:spAutoFit/>
          </a:bodyPr>
          <a:lstStyle/>
          <a:p>
            <a:r>
              <a:rPr lang="fr-CA" sz="2400" dirty="0" smtClean="0"/>
              <a:t>Les combats se poursuivent mais aucun des deux camps n’a vraiment d’avantage.</a:t>
            </a:r>
            <a:endParaRPr lang="fr-CA" sz="2400" dirty="0"/>
          </a:p>
        </p:txBody>
      </p:sp>
      <p:pic>
        <p:nvPicPr>
          <p:cNvPr id="6" name="Image 5"/>
          <p:cNvPicPr>
            <a:picLocks noChangeAspect="1"/>
          </p:cNvPicPr>
          <p:nvPr/>
        </p:nvPicPr>
        <p:blipFill>
          <a:blip r:embed="rId2"/>
          <a:stretch>
            <a:fillRect/>
          </a:stretch>
        </p:blipFill>
        <p:spPr>
          <a:xfrm>
            <a:off x="-134784" y="334863"/>
            <a:ext cx="11125170" cy="4465737"/>
          </a:xfrm>
          <a:prstGeom prst="rect">
            <a:avLst/>
          </a:prstGeom>
        </p:spPr>
      </p:pic>
    </p:spTree>
    <p:extLst>
      <p:ext uri="{BB962C8B-B14F-4D97-AF65-F5344CB8AC3E}">
        <p14:creationId xmlns:p14="http://schemas.microsoft.com/office/powerpoint/2010/main" val="528924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7807271" y="329903"/>
            <a:ext cx="4079927" cy="3785652"/>
          </a:xfrm>
          <a:prstGeom prst="rect">
            <a:avLst/>
          </a:prstGeom>
          <a:noFill/>
        </p:spPr>
        <p:txBody>
          <a:bodyPr wrap="square" rtlCol="0">
            <a:spAutoFit/>
          </a:bodyPr>
          <a:lstStyle/>
          <a:p>
            <a:r>
              <a:rPr lang="fr-CA" sz="2400" dirty="0" smtClean="0"/>
              <a:t>Alors </a:t>
            </a:r>
            <a:r>
              <a:rPr lang="fr-CA" sz="2400" dirty="0" err="1" smtClean="0"/>
              <a:t>Odysseus</a:t>
            </a:r>
            <a:r>
              <a:rPr lang="fr-CA" sz="2400" dirty="0" smtClean="0"/>
              <a:t>, très rusé, a une idée en tête.</a:t>
            </a:r>
          </a:p>
          <a:p>
            <a:endParaRPr lang="fr-CA" sz="2400" dirty="0" smtClean="0"/>
          </a:p>
          <a:p>
            <a:r>
              <a:rPr lang="fr-CA" sz="2400" dirty="0" smtClean="0"/>
              <a:t>Les grecs se retirent de Troie pour simuler l’abandon du combat.</a:t>
            </a:r>
          </a:p>
          <a:p>
            <a:endParaRPr lang="fr-CA" sz="2400" dirty="0"/>
          </a:p>
          <a:p>
            <a:r>
              <a:rPr lang="fr-CA" sz="2400" dirty="0" err="1" smtClean="0"/>
              <a:t>Odysseus</a:t>
            </a:r>
            <a:r>
              <a:rPr lang="fr-CA" sz="2400" dirty="0" smtClean="0"/>
              <a:t> fait construire une gros cheval avec le bois des navires.</a:t>
            </a:r>
            <a:endParaRPr lang="fr-CA" sz="2400"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439" y="329904"/>
            <a:ext cx="7226393" cy="6176404"/>
          </a:xfrm>
          <a:prstGeom prst="rect">
            <a:avLst/>
          </a:prstGeom>
        </p:spPr>
      </p:pic>
    </p:spTree>
    <p:extLst>
      <p:ext uri="{BB962C8B-B14F-4D97-AF65-F5344CB8AC3E}">
        <p14:creationId xmlns:p14="http://schemas.microsoft.com/office/powerpoint/2010/main" val="816694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7299389" y="329903"/>
            <a:ext cx="4587810" cy="4524315"/>
          </a:xfrm>
          <a:prstGeom prst="rect">
            <a:avLst/>
          </a:prstGeom>
          <a:noFill/>
        </p:spPr>
        <p:txBody>
          <a:bodyPr wrap="square" rtlCol="0">
            <a:spAutoFit/>
          </a:bodyPr>
          <a:lstStyle/>
          <a:p>
            <a:r>
              <a:rPr lang="fr-CA" sz="2400" dirty="0" smtClean="0"/>
              <a:t>Durant la nuit, les grecs apportent le cheval qu’ils sont construit aux portes de Troie.</a:t>
            </a:r>
          </a:p>
          <a:p>
            <a:endParaRPr lang="fr-CA" sz="2400" dirty="0"/>
          </a:p>
          <a:p>
            <a:r>
              <a:rPr lang="fr-CA" sz="2400" dirty="0" smtClean="0"/>
              <a:t>Le lendemain matin, les Troyens voient le cheval mais ne voient plus les Grecs. Ils croient que ce cheval est un cadeau des dieux.</a:t>
            </a:r>
          </a:p>
          <a:p>
            <a:endParaRPr lang="fr-CA" sz="2400" dirty="0"/>
          </a:p>
          <a:p>
            <a:r>
              <a:rPr lang="fr-CA" sz="2400" dirty="0" smtClean="0"/>
              <a:t>Ils ouvrent grandes les postes de la ville et font entrer le cheval à l’intérieur.</a:t>
            </a:r>
            <a:endParaRPr lang="fr-CA" sz="2400" dirty="0"/>
          </a:p>
        </p:txBody>
      </p:sp>
      <p:pic>
        <p:nvPicPr>
          <p:cNvPr id="4" name="Image 3"/>
          <p:cNvPicPr>
            <a:picLocks noChangeAspect="1"/>
          </p:cNvPicPr>
          <p:nvPr/>
        </p:nvPicPr>
        <p:blipFill>
          <a:blip r:embed="rId2"/>
          <a:stretch>
            <a:fillRect/>
          </a:stretch>
        </p:blipFill>
        <p:spPr>
          <a:xfrm>
            <a:off x="328612" y="304139"/>
            <a:ext cx="6642164" cy="6237337"/>
          </a:xfrm>
          <a:prstGeom prst="rect">
            <a:avLst/>
          </a:prstGeom>
        </p:spPr>
      </p:pic>
    </p:spTree>
    <p:extLst>
      <p:ext uri="{BB962C8B-B14F-4D97-AF65-F5344CB8AC3E}">
        <p14:creationId xmlns:p14="http://schemas.microsoft.com/office/powerpoint/2010/main" val="1268974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08" y="339237"/>
            <a:ext cx="11553092" cy="5776546"/>
          </a:xfrm>
          <a:prstGeom prst="rect">
            <a:avLst/>
          </a:prstGeom>
        </p:spPr>
      </p:pic>
      <p:sp>
        <p:nvSpPr>
          <p:cNvPr id="6" name="ZoneTexte 5"/>
          <p:cNvSpPr txBox="1"/>
          <p:nvPr/>
        </p:nvSpPr>
        <p:spPr>
          <a:xfrm>
            <a:off x="334108" y="6302225"/>
            <a:ext cx="11553092" cy="461665"/>
          </a:xfrm>
          <a:prstGeom prst="rect">
            <a:avLst/>
          </a:prstGeom>
          <a:noFill/>
        </p:spPr>
        <p:txBody>
          <a:bodyPr wrap="square" rtlCol="0">
            <a:spAutoFit/>
          </a:bodyPr>
          <a:lstStyle/>
          <a:p>
            <a:r>
              <a:rPr lang="fr-CA" sz="2400" dirty="0" smtClean="0"/>
              <a:t>Les Troyens admirent le cheval sans savoir que des soldats Grecs sont cachés à l’intérieur.</a:t>
            </a:r>
            <a:endParaRPr lang="fr-CA" sz="2400" dirty="0"/>
          </a:p>
        </p:txBody>
      </p:sp>
    </p:spTree>
    <p:extLst>
      <p:ext uri="{BB962C8B-B14F-4D97-AF65-F5344CB8AC3E}">
        <p14:creationId xmlns:p14="http://schemas.microsoft.com/office/powerpoint/2010/main" val="1573364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7299389" y="329903"/>
            <a:ext cx="4587810" cy="3416320"/>
          </a:xfrm>
          <a:prstGeom prst="rect">
            <a:avLst/>
          </a:prstGeom>
          <a:noFill/>
        </p:spPr>
        <p:txBody>
          <a:bodyPr wrap="square" rtlCol="0">
            <a:spAutoFit/>
          </a:bodyPr>
          <a:lstStyle/>
          <a:p>
            <a:r>
              <a:rPr lang="fr-CA" sz="2400" dirty="0" smtClean="0"/>
              <a:t>La nuit suivante, les Grecs qui s’étaient cachés dans le cheval en sortent.</a:t>
            </a:r>
          </a:p>
          <a:p>
            <a:endParaRPr lang="fr-CA" sz="2400" dirty="0"/>
          </a:p>
          <a:p>
            <a:r>
              <a:rPr lang="fr-CA" sz="2400" dirty="0" smtClean="0"/>
              <a:t>Ils mettent le feu à la ville est massacrent les habitants.</a:t>
            </a:r>
          </a:p>
          <a:p>
            <a:endParaRPr lang="fr-CA" sz="2400" dirty="0"/>
          </a:p>
          <a:p>
            <a:r>
              <a:rPr lang="fr-CA" sz="2400" dirty="0" smtClean="0"/>
              <a:t>C’est la fin de Troie, les Grecs sont victorieux.</a:t>
            </a:r>
            <a:endParaRPr lang="fr-CA" sz="2400" dirty="0"/>
          </a:p>
        </p:txBody>
      </p:sp>
      <p:pic>
        <p:nvPicPr>
          <p:cNvPr id="6" name="Image 5"/>
          <p:cNvPicPr>
            <a:picLocks noChangeAspect="1"/>
          </p:cNvPicPr>
          <p:nvPr/>
        </p:nvPicPr>
        <p:blipFill>
          <a:blip r:embed="rId2"/>
          <a:stretch>
            <a:fillRect/>
          </a:stretch>
        </p:blipFill>
        <p:spPr>
          <a:xfrm>
            <a:off x="382619" y="329903"/>
            <a:ext cx="6733877" cy="6193989"/>
          </a:xfrm>
          <a:prstGeom prst="rect">
            <a:avLst/>
          </a:prstGeom>
        </p:spPr>
      </p:pic>
    </p:spTree>
    <p:extLst>
      <p:ext uri="{BB962C8B-B14F-4D97-AF65-F5344CB8AC3E}">
        <p14:creationId xmlns:p14="http://schemas.microsoft.com/office/powerpoint/2010/main" val="66638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7562053" y="329902"/>
            <a:ext cx="4325146" cy="3416320"/>
          </a:xfrm>
          <a:prstGeom prst="rect">
            <a:avLst/>
          </a:prstGeom>
          <a:noFill/>
        </p:spPr>
        <p:txBody>
          <a:bodyPr wrap="square" rtlCol="0">
            <a:spAutoFit/>
          </a:bodyPr>
          <a:lstStyle/>
          <a:p>
            <a:r>
              <a:rPr lang="fr-CA" sz="2400" dirty="0" smtClean="0"/>
              <a:t>Les Grecs, victorieux, amènent les femmes pour en faire des esclaves.</a:t>
            </a:r>
          </a:p>
          <a:p>
            <a:endParaRPr lang="fr-CA" sz="2400" dirty="0"/>
          </a:p>
          <a:p>
            <a:r>
              <a:rPr lang="fr-CA" sz="2400" dirty="0" smtClean="0"/>
              <a:t>Mais on ne veut pas des enfants. </a:t>
            </a:r>
            <a:r>
              <a:rPr lang="fr-CA" sz="2400" dirty="0"/>
              <a:t> </a:t>
            </a:r>
            <a:r>
              <a:rPr lang="fr-CA" sz="2400" dirty="0" smtClean="0"/>
              <a:t>Les soldats jettent le petit Astyanax en bas des murs de Troie malgré les supplications de sa mère Andromaque.</a:t>
            </a:r>
            <a:endParaRPr lang="fr-CA" sz="24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89" y="329902"/>
            <a:ext cx="6852075" cy="6229159"/>
          </a:xfrm>
          <a:prstGeom prst="rect">
            <a:avLst/>
          </a:prstGeom>
        </p:spPr>
      </p:pic>
    </p:spTree>
    <p:extLst>
      <p:ext uri="{BB962C8B-B14F-4D97-AF65-F5344CB8AC3E}">
        <p14:creationId xmlns:p14="http://schemas.microsoft.com/office/powerpoint/2010/main" val="936570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5884982" y="329908"/>
            <a:ext cx="6002217" cy="1938992"/>
          </a:xfrm>
          <a:prstGeom prst="rect">
            <a:avLst/>
          </a:prstGeom>
          <a:noFill/>
        </p:spPr>
        <p:txBody>
          <a:bodyPr wrap="square" rtlCol="0">
            <a:spAutoFit/>
          </a:bodyPr>
          <a:lstStyle/>
          <a:p>
            <a:r>
              <a:rPr lang="fr-CA" sz="2400" dirty="0" smtClean="0"/>
              <a:t>Mais la déesse </a:t>
            </a:r>
            <a:r>
              <a:rPr lang="fr-CA" sz="2400" dirty="0" err="1" smtClean="0"/>
              <a:t>Éris</a:t>
            </a:r>
            <a:r>
              <a:rPr lang="fr-CA" sz="2400" dirty="0" smtClean="0"/>
              <a:t>, offensée, décide de s’inviter elle-même.</a:t>
            </a:r>
          </a:p>
          <a:p>
            <a:endParaRPr lang="fr-CA" sz="2400" dirty="0"/>
          </a:p>
          <a:p>
            <a:r>
              <a:rPr lang="fr-CA" sz="2400" dirty="0" smtClean="0"/>
              <a:t>Ella apporte avec elle une pomme d’or qu’elle veut offrir « À la plus belle … »</a:t>
            </a:r>
            <a:endParaRPr lang="fr-CA" sz="24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329907"/>
            <a:ext cx="5122985" cy="6127091"/>
          </a:xfrm>
          <a:prstGeom prst="rect">
            <a:avLst/>
          </a:prstGeom>
        </p:spPr>
      </p:pic>
    </p:spTree>
    <p:extLst>
      <p:ext uri="{BB962C8B-B14F-4D97-AF65-F5344CB8AC3E}">
        <p14:creationId xmlns:p14="http://schemas.microsoft.com/office/powerpoint/2010/main" val="4125459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8141677" y="329902"/>
            <a:ext cx="3745522" cy="6370975"/>
          </a:xfrm>
          <a:prstGeom prst="rect">
            <a:avLst/>
          </a:prstGeom>
          <a:noFill/>
        </p:spPr>
        <p:txBody>
          <a:bodyPr wrap="square" rtlCol="0">
            <a:spAutoFit/>
          </a:bodyPr>
          <a:lstStyle/>
          <a:p>
            <a:r>
              <a:rPr lang="fr-CA" sz="2400" dirty="0"/>
              <a:t>La légende de la Guerre de Troie nous a été relatée par </a:t>
            </a:r>
            <a:r>
              <a:rPr lang="fr-CA" sz="2400" dirty="0" smtClean="0"/>
              <a:t>Homère dans l’</a:t>
            </a:r>
            <a:r>
              <a:rPr lang="fr-CA" sz="2400" b="1" dirty="0" smtClean="0"/>
              <a:t>Iliade</a:t>
            </a:r>
            <a:r>
              <a:rPr lang="fr-CA" sz="2400" dirty="0" smtClean="0"/>
              <a:t> il y a 2500 ans.</a:t>
            </a:r>
            <a:endParaRPr lang="fr-CA" sz="2400" dirty="0"/>
          </a:p>
          <a:p>
            <a:endParaRPr lang="fr-CA" sz="2400" dirty="0"/>
          </a:p>
          <a:p>
            <a:r>
              <a:rPr lang="fr-CA" sz="2400" dirty="0" smtClean="0"/>
              <a:t>On croit que la ville de Troie a vraiment existé.</a:t>
            </a:r>
          </a:p>
          <a:p>
            <a:endParaRPr lang="fr-CA" sz="2400" dirty="0"/>
          </a:p>
          <a:p>
            <a:r>
              <a:rPr lang="fr-CA" sz="2400" dirty="0" smtClean="0"/>
              <a:t>À cette époque, la ville de Troie était prospère et faisait une </a:t>
            </a:r>
            <a:r>
              <a:rPr lang="fr-CA" sz="2400" smtClean="0"/>
              <a:t>concurrence marchande aux </a:t>
            </a:r>
            <a:r>
              <a:rPr lang="fr-CA" sz="2400" dirty="0" smtClean="0"/>
              <a:t>Grecs.</a:t>
            </a:r>
          </a:p>
          <a:p>
            <a:endParaRPr lang="fr-CA" sz="2400" dirty="0"/>
          </a:p>
          <a:p>
            <a:r>
              <a:rPr lang="fr-CA" sz="2400" dirty="0" smtClean="0"/>
              <a:t>Les Grecs voulaient la détruire pour qu’ils aient une meilleure place dans le commerce.</a:t>
            </a:r>
            <a:endParaRPr lang="fr-CA" sz="24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37" y="329901"/>
            <a:ext cx="7471357" cy="6158821"/>
          </a:xfrm>
          <a:prstGeom prst="rect">
            <a:avLst/>
          </a:prstGeom>
        </p:spPr>
      </p:pic>
    </p:spTree>
    <p:extLst>
      <p:ext uri="{BB962C8B-B14F-4D97-AF65-F5344CB8AC3E}">
        <p14:creationId xmlns:p14="http://schemas.microsoft.com/office/powerpoint/2010/main" val="64328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10058541" y="329902"/>
            <a:ext cx="1828657" cy="3416320"/>
          </a:xfrm>
          <a:prstGeom prst="rect">
            <a:avLst/>
          </a:prstGeom>
          <a:noFill/>
        </p:spPr>
        <p:txBody>
          <a:bodyPr wrap="square" rtlCol="0">
            <a:spAutoFit/>
          </a:bodyPr>
          <a:lstStyle/>
          <a:p>
            <a:r>
              <a:rPr lang="fr-CA" sz="2400" dirty="0" smtClean="0"/>
              <a:t>Des fouilles </a:t>
            </a:r>
            <a:r>
              <a:rPr lang="fr-CA" sz="2400" dirty="0" err="1" smtClean="0"/>
              <a:t>archéolo-giques</a:t>
            </a:r>
            <a:r>
              <a:rPr lang="fr-CA" sz="2400" dirty="0" smtClean="0"/>
              <a:t> ont trouvé des ruines de ce qui pouvait être la ville antique de Troie.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263" y="329902"/>
            <a:ext cx="9462016" cy="6229160"/>
          </a:xfrm>
          <a:prstGeom prst="rect">
            <a:avLst/>
          </a:prstGeom>
        </p:spPr>
      </p:pic>
    </p:spTree>
    <p:extLst>
      <p:ext uri="{BB962C8B-B14F-4D97-AF65-F5344CB8AC3E}">
        <p14:creationId xmlns:p14="http://schemas.microsoft.com/office/powerpoint/2010/main" val="2974228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9567433" y="329902"/>
            <a:ext cx="2319765" cy="2677656"/>
          </a:xfrm>
          <a:prstGeom prst="rect">
            <a:avLst/>
          </a:prstGeom>
          <a:noFill/>
        </p:spPr>
        <p:txBody>
          <a:bodyPr wrap="square" rtlCol="0">
            <a:spAutoFit/>
          </a:bodyPr>
          <a:lstStyle/>
          <a:p>
            <a:r>
              <a:rPr lang="fr-CA" sz="2400" dirty="0" smtClean="0"/>
              <a:t>Voici une image de ce que pouvait avoir l’air la ville de Troie, une ville fortifiée.</a:t>
            </a:r>
          </a:p>
          <a:p>
            <a:endParaRPr lang="fr-CA" sz="2400" dirty="0"/>
          </a:p>
        </p:txBody>
      </p:sp>
      <p:pic>
        <p:nvPicPr>
          <p:cNvPr id="6" name="Image 5"/>
          <p:cNvPicPr>
            <a:picLocks noChangeAspect="1"/>
          </p:cNvPicPr>
          <p:nvPr/>
        </p:nvPicPr>
        <p:blipFill>
          <a:blip r:embed="rId2"/>
          <a:stretch>
            <a:fillRect/>
          </a:stretch>
        </p:blipFill>
        <p:spPr>
          <a:xfrm>
            <a:off x="358287" y="329902"/>
            <a:ext cx="8850860" cy="6229160"/>
          </a:xfrm>
          <a:prstGeom prst="rect">
            <a:avLst/>
          </a:prstGeom>
        </p:spPr>
      </p:pic>
    </p:spTree>
    <p:extLst>
      <p:ext uri="{BB962C8B-B14F-4D97-AF65-F5344CB8AC3E}">
        <p14:creationId xmlns:p14="http://schemas.microsoft.com/office/powerpoint/2010/main" val="224316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6829003" y="329902"/>
            <a:ext cx="5058196" cy="3785652"/>
          </a:xfrm>
          <a:prstGeom prst="rect">
            <a:avLst/>
          </a:prstGeom>
          <a:noFill/>
        </p:spPr>
        <p:txBody>
          <a:bodyPr wrap="square" rtlCol="0">
            <a:spAutoFit/>
          </a:bodyPr>
          <a:lstStyle/>
          <a:p>
            <a:r>
              <a:rPr lang="fr-CA" sz="2400" dirty="0" smtClean="0"/>
              <a:t>On sait toutefois que le personnage </a:t>
            </a:r>
            <a:r>
              <a:rPr lang="fr-CA" sz="2400" b="1" dirty="0" smtClean="0"/>
              <a:t>Agamemnon</a:t>
            </a:r>
            <a:r>
              <a:rPr lang="fr-CA" sz="2400" dirty="0" smtClean="0"/>
              <a:t> a vraiment existé.</a:t>
            </a:r>
          </a:p>
          <a:p>
            <a:endParaRPr lang="fr-CA" sz="2400" dirty="0"/>
          </a:p>
          <a:p>
            <a:r>
              <a:rPr lang="fr-CA" sz="2400" dirty="0" smtClean="0"/>
              <a:t>On a trouvé un masque en bronze de lui.</a:t>
            </a:r>
          </a:p>
          <a:p>
            <a:endParaRPr lang="fr-CA" sz="2400" dirty="0"/>
          </a:p>
          <a:p>
            <a:r>
              <a:rPr lang="fr-CA" sz="2400" dirty="0" smtClean="0"/>
              <a:t>On pouvait voir le masque à une exposition à Pointe-à-Callières à Montréal il y a quelques années.</a:t>
            </a:r>
          </a:p>
          <a:p>
            <a:endParaRPr lang="fr-CA" sz="2400" dirty="0"/>
          </a:p>
        </p:txBody>
      </p:sp>
      <p:sp>
        <p:nvSpPr>
          <p:cNvPr id="4" name="AutoShape 2" descr="Agamemnon - Wikipedia"/>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7" name="Image 6"/>
          <p:cNvPicPr>
            <a:picLocks noChangeAspect="1"/>
          </p:cNvPicPr>
          <p:nvPr/>
        </p:nvPicPr>
        <p:blipFill>
          <a:blip r:embed="rId2"/>
          <a:stretch>
            <a:fillRect/>
          </a:stretch>
        </p:blipFill>
        <p:spPr>
          <a:xfrm>
            <a:off x="269207" y="329902"/>
            <a:ext cx="6193990" cy="6193990"/>
          </a:xfrm>
          <a:prstGeom prst="rect">
            <a:avLst/>
          </a:prstGeom>
        </p:spPr>
      </p:pic>
    </p:spTree>
    <p:extLst>
      <p:ext uri="{BB962C8B-B14F-4D97-AF65-F5344CB8AC3E}">
        <p14:creationId xmlns:p14="http://schemas.microsoft.com/office/powerpoint/2010/main" val="963771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8859369" y="329906"/>
            <a:ext cx="3027829" cy="5632311"/>
          </a:xfrm>
          <a:prstGeom prst="rect">
            <a:avLst/>
          </a:prstGeom>
          <a:noFill/>
        </p:spPr>
        <p:txBody>
          <a:bodyPr wrap="square" rtlCol="0">
            <a:spAutoFit/>
          </a:bodyPr>
          <a:lstStyle/>
          <a:p>
            <a:r>
              <a:rPr lang="fr-CA" sz="2400" dirty="0" smtClean="0"/>
              <a:t>Trois déesses se disputent alors la pomme d’or : Athéna, Héra et Aphrodite.</a:t>
            </a:r>
          </a:p>
          <a:p>
            <a:endParaRPr lang="fr-CA" sz="2400" dirty="0"/>
          </a:p>
          <a:p>
            <a:r>
              <a:rPr lang="fr-CA" sz="2400" dirty="0" smtClean="0"/>
              <a:t>Elles vont voir Zeus pour qu’il choisisse la plus belle d’entre elles  mais Zeus, craignant de les offenser,  ne veut pas se compromettre. Il les envoie voir Paris qui est un excellent juge de beauté.</a:t>
            </a:r>
            <a:endParaRPr lang="fr-CA" sz="24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50" y="329908"/>
            <a:ext cx="8262470" cy="6281907"/>
          </a:xfrm>
          <a:prstGeom prst="rect">
            <a:avLst/>
          </a:prstGeom>
        </p:spPr>
      </p:pic>
    </p:spTree>
    <p:extLst>
      <p:ext uri="{BB962C8B-B14F-4D97-AF65-F5344CB8AC3E}">
        <p14:creationId xmlns:p14="http://schemas.microsoft.com/office/powerpoint/2010/main" val="1208207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7631949" y="329906"/>
            <a:ext cx="4255249" cy="5262979"/>
          </a:xfrm>
          <a:prstGeom prst="rect">
            <a:avLst/>
          </a:prstGeom>
          <a:noFill/>
        </p:spPr>
        <p:txBody>
          <a:bodyPr wrap="square" rtlCol="0">
            <a:spAutoFit/>
          </a:bodyPr>
          <a:lstStyle/>
          <a:p>
            <a:r>
              <a:rPr lang="fr-CA" sz="2400" dirty="0" smtClean="0"/>
              <a:t>Héra, Athéna et Aphrodite se présentent à Paris sur un nuage.</a:t>
            </a:r>
          </a:p>
          <a:p>
            <a:endParaRPr lang="fr-CA" sz="2400" dirty="0"/>
          </a:p>
          <a:p>
            <a:r>
              <a:rPr lang="fr-CA" sz="2400" dirty="0" smtClean="0"/>
              <a:t>Selon une prophétie, Paris devait éventuellement causer la destruction de Troie.</a:t>
            </a:r>
          </a:p>
          <a:p>
            <a:endParaRPr lang="fr-CA" sz="2400" dirty="0"/>
          </a:p>
          <a:p>
            <a:r>
              <a:rPr lang="fr-CA" sz="2400" dirty="0" smtClean="0"/>
              <a:t>Pour cette raison, son père, le roi Priam, l’avait éloigné de la ville; il l’avait envoyé faire paitre les moutons.</a:t>
            </a:r>
          </a:p>
          <a:p>
            <a:endParaRPr lang="fr-CA" sz="2400" dirty="0"/>
          </a:p>
          <a:p>
            <a:r>
              <a:rPr lang="fr-CA" sz="2400" dirty="0" smtClean="0"/>
              <a:t>Les trois déesses veulent le soudoyer.</a:t>
            </a:r>
            <a:endParaRPr lang="fr-CA" sz="2400" dirty="0"/>
          </a:p>
        </p:txBody>
      </p:sp>
      <p:pic>
        <p:nvPicPr>
          <p:cNvPr id="6" name="Image 5"/>
          <p:cNvPicPr>
            <a:picLocks noChangeAspect="1"/>
          </p:cNvPicPr>
          <p:nvPr/>
        </p:nvPicPr>
        <p:blipFill>
          <a:blip r:embed="rId2"/>
          <a:stretch>
            <a:fillRect/>
          </a:stretch>
        </p:blipFill>
        <p:spPr>
          <a:xfrm>
            <a:off x="249114" y="256608"/>
            <a:ext cx="7133721" cy="6372791"/>
          </a:xfrm>
          <a:prstGeom prst="rect">
            <a:avLst/>
          </a:prstGeom>
        </p:spPr>
      </p:pic>
    </p:spTree>
    <p:extLst>
      <p:ext uri="{BB962C8B-B14F-4D97-AF65-F5344CB8AC3E}">
        <p14:creationId xmlns:p14="http://schemas.microsoft.com/office/powerpoint/2010/main" val="999092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258053" y="5412837"/>
            <a:ext cx="11643899" cy="1200329"/>
          </a:xfrm>
          <a:prstGeom prst="rect">
            <a:avLst/>
          </a:prstGeom>
          <a:noFill/>
        </p:spPr>
        <p:txBody>
          <a:bodyPr wrap="square" rtlCol="0">
            <a:spAutoFit/>
          </a:bodyPr>
          <a:lstStyle/>
          <a:p>
            <a:r>
              <a:rPr lang="fr-CA" sz="2400" dirty="0" smtClean="0"/>
              <a:t>Héra lui promet la souveraineté de Troie sur l’Europe et l’Asie. Athéna lui garantit la victoire des Troyens sur les Grecs. Aphrodite lui offre la plus belle femme du monde. Paris, ne pensant qu’a lui-même, donne la pomme d’or à Aphrodite.</a:t>
            </a:r>
            <a:endParaRPr lang="fr-CA" sz="24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054" y="250907"/>
            <a:ext cx="11643898" cy="4760708"/>
          </a:xfrm>
          <a:prstGeom prst="rect">
            <a:avLst/>
          </a:prstGeom>
        </p:spPr>
      </p:pic>
    </p:spTree>
    <p:extLst>
      <p:ext uri="{BB962C8B-B14F-4D97-AF65-F5344CB8AC3E}">
        <p14:creationId xmlns:p14="http://schemas.microsoft.com/office/powerpoint/2010/main" val="2339614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274050" y="6090836"/>
            <a:ext cx="11624293" cy="461665"/>
          </a:xfrm>
          <a:prstGeom prst="rect">
            <a:avLst/>
          </a:prstGeom>
          <a:noFill/>
        </p:spPr>
        <p:txBody>
          <a:bodyPr wrap="square" rtlCol="0">
            <a:spAutoFit/>
          </a:bodyPr>
          <a:lstStyle/>
          <a:p>
            <a:r>
              <a:rPr lang="fr-CA" sz="2400" dirty="0" smtClean="0"/>
              <a:t>Paris part donc pour la Grèce où il rencontrera Hélène, la plus belle femme du monde.</a:t>
            </a:r>
            <a:endParaRPr lang="fr-CA" sz="2400" dirty="0"/>
          </a:p>
        </p:txBody>
      </p:sp>
      <p:pic>
        <p:nvPicPr>
          <p:cNvPr id="4" name="Image 3"/>
          <p:cNvPicPr>
            <a:picLocks noChangeAspect="1"/>
          </p:cNvPicPr>
          <p:nvPr/>
        </p:nvPicPr>
        <p:blipFill>
          <a:blip r:embed="rId2"/>
          <a:stretch>
            <a:fillRect/>
          </a:stretch>
        </p:blipFill>
        <p:spPr>
          <a:xfrm>
            <a:off x="258052" y="200770"/>
            <a:ext cx="11640291" cy="5584568"/>
          </a:xfrm>
          <a:prstGeom prst="rect">
            <a:avLst/>
          </a:prstGeom>
        </p:spPr>
      </p:pic>
    </p:spTree>
    <p:extLst>
      <p:ext uri="{BB962C8B-B14F-4D97-AF65-F5344CB8AC3E}">
        <p14:creationId xmlns:p14="http://schemas.microsoft.com/office/powerpoint/2010/main" val="225696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08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8146697" y="329906"/>
            <a:ext cx="3740501" cy="5262979"/>
          </a:xfrm>
          <a:prstGeom prst="rect">
            <a:avLst/>
          </a:prstGeom>
          <a:noFill/>
        </p:spPr>
        <p:txBody>
          <a:bodyPr wrap="square" rtlCol="0">
            <a:spAutoFit/>
          </a:bodyPr>
          <a:lstStyle/>
          <a:p>
            <a:r>
              <a:rPr lang="fr-CA" sz="2400" dirty="0" smtClean="0"/>
              <a:t>Hélène était très jolie et tous les rois grecs voulaient l’épouser.</a:t>
            </a:r>
          </a:p>
          <a:p>
            <a:endParaRPr lang="fr-CA" sz="2400" dirty="0"/>
          </a:p>
          <a:p>
            <a:r>
              <a:rPr lang="fr-CA" sz="2400" dirty="0" smtClean="0"/>
              <a:t>Tyndare, le père d’Hélène, avant de confier sa fille à l’un d’eux, leur a fait faire un serment qui les oblige tous à défendre Hélène si jamais elle était en danger. C’est le </a:t>
            </a:r>
            <a:r>
              <a:rPr lang="fr-CA" sz="2400" b="1" dirty="0" smtClean="0"/>
              <a:t>Serment d’Hélène</a:t>
            </a:r>
            <a:r>
              <a:rPr lang="fr-CA" sz="2400" dirty="0" smtClean="0"/>
              <a:t>.</a:t>
            </a:r>
          </a:p>
          <a:p>
            <a:endParaRPr lang="fr-CA" sz="2400" dirty="0"/>
          </a:p>
          <a:p>
            <a:r>
              <a:rPr lang="fr-CA" sz="2400" dirty="0" smtClean="0"/>
              <a:t>Puis Tyndare offrit sa fille à Ménélas.</a:t>
            </a:r>
            <a:endParaRPr lang="fr-CA" sz="240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229" y="329905"/>
            <a:ext cx="7448239" cy="6088479"/>
          </a:xfrm>
          <a:prstGeom prst="rect">
            <a:avLst/>
          </a:prstGeom>
        </p:spPr>
      </p:pic>
    </p:spTree>
    <p:extLst>
      <p:ext uri="{BB962C8B-B14F-4D97-AF65-F5344CB8AC3E}">
        <p14:creationId xmlns:p14="http://schemas.microsoft.com/office/powerpoint/2010/main" val="1043862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2000" cy="6858000"/>
          </a:xfrm>
          <a:gradFill flip="none" rotWithShape="1">
            <a:gsLst>
              <a:gs pos="50000">
                <a:srgbClr val="6D86B0"/>
              </a:gs>
              <a:gs pos="0">
                <a:schemeClr val="accent5">
                  <a:lumMod val="40000"/>
                  <a:lumOff val="60000"/>
                </a:schemeClr>
              </a:gs>
              <a:gs pos="100000">
                <a:schemeClr val="accent5">
                  <a:lumMod val="60000"/>
                </a:scheme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r>
              <a:rPr lang="fr-CA" dirty="0"/>
              <a:t/>
            </a:r>
            <a:br>
              <a:rPr lang="fr-CA" dirty="0"/>
            </a:br>
            <a:endParaRPr lang="fr-CA" dirty="0"/>
          </a:p>
        </p:txBody>
      </p:sp>
      <p:sp>
        <p:nvSpPr>
          <p:cNvPr id="3" name="Rectangle 2"/>
          <p:cNvSpPr/>
          <p:nvPr/>
        </p:nvSpPr>
        <p:spPr>
          <a:xfrm>
            <a:off x="5228134" y="3777734"/>
            <a:ext cx="2607766" cy="523220"/>
          </a:xfrm>
          <a:prstGeom prst="rect">
            <a:avLst/>
          </a:prstGeom>
        </p:spPr>
        <p:txBody>
          <a:bodyPr wrap="square">
            <a:spAutoFit/>
          </a:bodyPr>
          <a:lstStyle/>
          <a:p>
            <a:endParaRPr lang="fr-CA" sz="2800" dirty="0" smtClean="0"/>
          </a:p>
        </p:txBody>
      </p:sp>
      <p:sp>
        <p:nvSpPr>
          <p:cNvPr id="9" name="ZoneTexte 8"/>
          <p:cNvSpPr txBox="1"/>
          <p:nvPr/>
        </p:nvSpPr>
        <p:spPr>
          <a:xfrm>
            <a:off x="274050" y="5844652"/>
            <a:ext cx="11688466" cy="830997"/>
          </a:xfrm>
          <a:prstGeom prst="rect">
            <a:avLst/>
          </a:prstGeom>
          <a:noFill/>
        </p:spPr>
        <p:txBody>
          <a:bodyPr wrap="square" rtlCol="0">
            <a:spAutoFit/>
          </a:bodyPr>
          <a:lstStyle/>
          <a:p>
            <a:r>
              <a:rPr lang="fr-CA" sz="2400" dirty="0" smtClean="0"/>
              <a:t>Paris rencontre Hélène, l’épouse du roi Ménélas. Ménélas doit s’absenter quelques jours. Paris profite de son absence pour enlever Hélène et retourner à Troie avec elle.</a:t>
            </a:r>
            <a:endParaRPr lang="fr-CA" sz="2400" dirty="0"/>
          </a:p>
        </p:txBody>
      </p:sp>
      <p:pic>
        <p:nvPicPr>
          <p:cNvPr id="5" name="Image 4"/>
          <p:cNvPicPr>
            <a:picLocks noChangeAspect="1"/>
          </p:cNvPicPr>
          <p:nvPr/>
        </p:nvPicPr>
        <p:blipFill>
          <a:blip r:embed="rId2"/>
          <a:stretch>
            <a:fillRect/>
          </a:stretch>
        </p:blipFill>
        <p:spPr>
          <a:xfrm>
            <a:off x="274050" y="229344"/>
            <a:ext cx="11688466" cy="4870194"/>
          </a:xfrm>
          <a:prstGeom prst="rect">
            <a:avLst/>
          </a:prstGeom>
        </p:spPr>
      </p:pic>
    </p:spTree>
    <p:extLst>
      <p:ext uri="{BB962C8B-B14F-4D97-AF65-F5344CB8AC3E}">
        <p14:creationId xmlns:p14="http://schemas.microsoft.com/office/powerpoint/2010/main" val="2755464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3692</TotalTime>
  <Words>1054</Words>
  <Application>Microsoft Office PowerPoint</Application>
  <PresentationFormat>Grand écran</PresentationFormat>
  <Paragraphs>115</Paragraphs>
  <Slides>33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33</vt:i4>
      </vt:variant>
    </vt:vector>
  </HeadingPairs>
  <TitlesOfParts>
    <vt:vector size="37" baseType="lpstr">
      <vt:lpstr>Arial</vt:lpstr>
      <vt:lpstr>Calibri</vt:lpstr>
      <vt:lpstr>Calibri Light</vt:lpstr>
      <vt:lpstr>Thème Office</vt:lpstr>
      <vt:lpstr>Mythologie grecque La Guerre de Troie                           Janvier 2022</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Histoire de la Terre</dc:title>
  <dc:creator>Michel Ducharme</dc:creator>
  <cp:lastModifiedBy>Michel Ducharme</cp:lastModifiedBy>
  <cp:revision>111</cp:revision>
  <dcterms:created xsi:type="dcterms:W3CDTF">2020-11-27T14:44:13Z</dcterms:created>
  <dcterms:modified xsi:type="dcterms:W3CDTF">2022-01-27T21:14:43Z</dcterms:modified>
</cp:coreProperties>
</file>