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3" r:id="rId4"/>
    <p:sldId id="273" r:id="rId5"/>
    <p:sldId id="284" r:id="rId6"/>
    <p:sldId id="258" r:id="rId7"/>
    <p:sldId id="263" r:id="rId8"/>
    <p:sldId id="282" r:id="rId9"/>
    <p:sldId id="262" r:id="rId10"/>
    <p:sldId id="266" r:id="rId11"/>
    <p:sldId id="281" r:id="rId12"/>
    <p:sldId id="259" r:id="rId13"/>
    <p:sldId id="265" r:id="rId14"/>
    <p:sldId id="261" r:id="rId15"/>
    <p:sldId id="264" r:id="rId16"/>
    <p:sldId id="260" r:id="rId17"/>
    <p:sldId id="267" r:id="rId18"/>
    <p:sldId id="274" r:id="rId19"/>
    <p:sldId id="268" r:id="rId20"/>
    <p:sldId id="275" r:id="rId21"/>
    <p:sldId id="269" r:id="rId22"/>
    <p:sldId id="280" r:id="rId23"/>
    <p:sldId id="276" r:id="rId24"/>
    <p:sldId id="277" r:id="rId25"/>
    <p:sldId id="278" r:id="rId26"/>
    <p:sldId id="270" r:id="rId27"/>
    <p:sldId id="279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4" r:id="rId37"/>
    <p:sldId id="292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339933"/>
    <a:srgbClr val="006666"/>
    <a:srgbClr val="9966FF"/>
    <a:srgbClr val="6600FF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7" autoAdjust="0"/>
    <p:restoredTop sz="94660"/>
  </p:normalViewPr>
  <p:slideViewPr>
    <p:cSldViewPr snapToGrid="0">
      <p:cViewPr varScale="1">
        <p:scale>
          <a:sx n="82" d="100"/>
          <a:sy n="82" d="100"/>
        </p:scale>
        <p:origin x="156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163232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96785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54271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5761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20250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8502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32723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299217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72698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540290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25586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C4817-CA07-49FB-91C1-4D0E41A1A588}" type="datetimeFigureOut">
              <a:rPr lang="fr-CA" smtClean="0"/>
              <a:t>2022-01-20</a:t>
            </a:fld>
            <a:endParaRPr lang="fr-CA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0520-117E-4950-8F27-64305B13CB8E}" type="slidenum">
              <a:rPr lang="fr-CA" smtClean="0"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022508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sz="8000" b="1" dirty="0" smtClean="0">
                <a:solidFill>
                  <a:schemeClr val="bg1"/>
                </a:solidFill>
              </a:rPr>
              <a:t>Les télescopes</a:t>
            </a: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r>
              <a:rPr lang="fr-CA" sz="3600" b="1" dirty="0" smtClean="0">
                <a:solidFill>
                  <a:schemeClr val="bg1"/>
                </a:solidFill>
              </a:rPr>
              <a:t>Janvier 2022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15" y="513010"/>
            <a:ext cx="1642361" cy="16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1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571593" y="424543"/>
            <a:ext cx="429604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grand télescope VLT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Installé au sommet du mont Cerro Paranal au Chili à 2.635 mètres </a:t>
            </a:r>
            <a:r>
              <a:rPr lang="fr-CA" sz="2400" dirty="0" smtClean="0"/>
              <a:t>d’altitude.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Mis en service  en </a:t>
            </a:r>
            <a:r>
              <a:rPr lang="fr-CA" sz="2400" dirty="0" smtClean="0"/>
              <a:t>1998.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Se compose de 4 télescopes ayant chacun un miroir de 8,2 </a:t>
            </a:r>
            <a:r>
              <a:rPr lang="fr-CA" sz="2400" dirty="0" smtClean="0"/>
              <a:t>mètres.</a:t>
            </a:r>
            <a:endParaRPr lang="fr-CA" sz="24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17" y="424544"/>
            <a:ext cx="7002104" cy="601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61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835899" y="424543"/>
            <a:ext cx="40317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grand télescope Subaru</a:t>
            </a:r>
          </a:p>
          <a:p>
            <a:r>
              <a:rPr lang="fr-CA" sz="3200" b="1" dirty="0" smtClean="0"/>
              <a:t>(</a:t>
            </a:r>
            <a:r>
              <a:rPr lang="ja-JP" altLang="fr-FR" sz="3200" dirty="0"/>
              <a:t>すばる望遠鏡</a:t>
            </a:r>
            <a:r>
              <a:rPr lang="fr-CA" sz="3200" b="1" dirty="0" smtClean="0"/>
              <a:t>)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/>
              <a:t>Au sommet du mont Mauna Kea à Hawaï à </a:t>
            </a:r>
            <a:r>
              <a:rPr lang="fr-CA" sz="2400" dirty="0" smtClean="0"/>
              <a:t>4.139 </a:t>
            </a:r>
            <a:r>
              <a:rPr lang="fr-CA" sz="2400" dirty="0"/>
              <a:t>mètres </a:t>
            </a:r>
            <a:r>
              <a:rPr lang="fr-CA" sz="2400" dirty="0" smtClean="0"/>
              <a:t>d’altitude.</a:t>
            </a:r>
            <a:endParaRPr lang="fr-CA" sz="2400" dirty="0"/>
          </a:p>
          <a:p>
            <a:endParaRPr lang="fr-CA" sz="2400" dirty="0"/>
          </a:p>
          <a:p>
            <a:r>
              <a:rPr lang="fr-CA" sz="2400" dirty="0" smtClean="0"/>
              <a:t>Mis en service  en </a:t>
            </a:r>
            <a:r>
              <a:rPr lang="fr-CA" sz="2400" dirty="0" smtClean="0"/>
              <a:t>1999.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8,2 </a:t>
            </a:r>
            <a:r>
              <a:rPr lang="fr-CA" sz="2400" dirty="0" smtClean="0"/>
              <a:t>mètres.</a:t>
            </a:r>
            <a:endParaRPr lang="fr-CA" sz="24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7" y="424543"/>
            <a:ext cx="7157936" cy="603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6592776" y="424543"/>
            <a:ext cx="52748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L’observatoire Gemini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Deux télescopes  : Gemini </a:t>
            </a:r>
            <a:r>
              <a:rPr lang="fr-CA" sz="2400" dirty="0" smtClean="0"/>
              <a:t>Nord </a:t>
            </a:r>
            <a:r>
              <a:rPr lang="fr-CA" sz="2400" dirty="0" smtClean="0"/>
              <a:t>à 4.205 mètres Mauna Kea à Hawaï, Gemini </a:t>
            </a:r>
            <a:r>
              <a:rPr lang="fr-CA" sz="2400" dirty="0" smtClean="0"/>
              <a:t>Sud </a:t>
            </a:r>
            <a:r>
              <a:rPr lang="fr-CA" sz="2400" dirty="0" smtClean="0"/>
              <a:t>à 2.715 mètres à Cerro Pachón au </a:t>
            </a:r>
            <a:r>
              <a:rPr lang="fr-CA" sz="2400" dirty="0" smtClean="0"/>
              <a:t>Chili.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Gemini Nord mis en service en 1999, Gemini Sud mis en service en 2000.</a:t>
            </a:r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chaque télescope de 8,1 </a:t>
            </a:r>
            <a:r>
              <a:rPr lang="fr-CA" sz="2400" dirty="0" smtClean="0"/>
              <a:t>mètres.</a:t>
            </a: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05" y="414754"/>
            <a:ext cx="5947566" cy="619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5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571593" y="424543"/>
            <a:ext cx="429604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grand télescope binoculaire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Installé au sommet du mont Graham en Arizona aux États-Unis à 3.200 mètres </a:t>
            </a:r>
            <a:r>
              <a:rPr lang="fr-CA" sz="2400" dirty="0" smtClean="0"/>
              <a:t>d’altitude.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Mis en service  </a:t>
            </a:r>
            <a:r>
              <a:rPr lang="fr-CA" sz="2400" dirty="0" smtClean="0"/>
              <a:t>le 26 </a:t>
            </a:r>
            <a:r>
              <a:rPr lang="fr-CA" sz="2400" dirty="0" smtClean="0"/>
              <a:t>octobre </a:t>
            </a:r>
            <a:r>
              <a:rPr lang="fr-CA" sz="2400" dirty="0" smtClean="0"/>
              <a:t>2005.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Télescope double comportant chacun un miroir de 8,4 </a:t>
            </a:r>
            <a:r>
              <a:rPr lang="fr-CA" sz="2400" dirty="0" smtClean="0"/>
              <a:t>mètres.</a:t>
            </a: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33" y="424542"/>
            <a:ext cx="6573781" cy="60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6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312861" y="424543"/>
            <a:ext cx="455477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grand télescope d’Afrique australe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Dans le désert du Kalahari en Afrique du </a:t>
            </a:r>
            <a:r>
              <a:rPr lang="fr-CA" sz="2400" dirty="0" smtClean="0"/>
              <a:t>Sud.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En service en </a:t>
            </a:r>
            <a:r>
              <a:rPr lang="fr-CA" sz="2400" dirty="0" smtClean="0"/>
              <a:t>2011.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11,1 mètres composé de 91 miroirs de 1 mètre </a:t>
            </a:r>
            <a:r>
              <a:rPr lang="fr-CA" sz="2400" dirty="0" smtClean="0"/>
              <a:t>chacun.</a:t>
            </a: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88" y="370506"/>
            <a:ext cx="6533685" cy="61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7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293430" y="424543"/>
            <a:ext cx="457420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télescope géant européen ELT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Installé au sommet du mont Cerro Amazones </a:t>
            </a:r>
            <a:r>
              <a:rPr lang="fr-CA" sz="2400" dirty="0"/>
              <a:t>au Chili </a:t>
            </a:r>
            <a:r>
              <a:rPr lang="fr-CA" sz="2400" dirty="0" smtClean="0"/>
              <a:t>à une altitude de 3.046 </a:t>
            </a:r>
            <a:r>
              <a:rPr lang="fr-CA" sz="2400" dirty="0" smtClean="0"/>
              <a:t>mètres.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Mis en service prévue en </a:t>
            </a:r>
            <a:r>
              <a:rPr lang="fr-CA" sz="2400" dirty="0" smtClean="0"/>
              <a:t>2024.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39 mètres composé de 798 miroirs de 1,4 </a:t>
            </a:r>
            <a:r>
              <a:rPr lang="fr-CA" sz="2400" dirty="0" smtClean="0"/>
              <a:t>mètre.</a:t>
            </a: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5" y="377940"/>
            <a:ext cx="6553200" cy="606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7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835899" y="424543"/>
            <a:ext cx="403173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télescope géant Magellan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À l’observatoire Las Campanas au </a:t>
            </a:r>
            <a:r>
              <a:rPr lang="fr-CA" sz="2400" dirty="0" smtClean="0"/>
              <a:t>Chili.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En construction depuis 2015, mise en service prévue en </a:t>
            </a:r>
            <a:r>
              <a:rPr lang="fr-CA" sz="2400" dirty="0" smtClean="0"/>
              <a:t>2029.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24,5 mètres composé de 7 miroirs de 8,4 </a:t>
            </a:r>
            <a:r>
              <a:rPr lang="fr-CA" sz="2400" dirty="0" smtClean="0"/>
              <a:t>mètres.</a:t>
            </a: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14048"/>
            <a:ext cx="7203140" cy="618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8142514" y="424543"/>
            <a:ext cx="372512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géant Arecibo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Installé </a:t>
            </a:r>
            <a:r>
              <a:rPr lang="fr-CA" sz="2400" dirty="0" smtClean="0"/>
              <a:t>à Arecibo à </a:t>
            </a:r>
            <a:r>
              <a:rPr lang="fr-CA" sz="2400" dirty="0" err="1" smtClean="0"/>
              <a:t>Puerto</a:t>
            </a:r>
            <a:r>
              <a:rPr lang="fr-CA" sz="2400" dirty="0" smtClean="0"/>
              <a:t> Rico.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Mis en service  en 1963 jusqu’en 2020 (lourdement endommagé en 2017 par l’ouragan Maria</a:t>
            </a:r>
            <a:r>
              <a:rPr lang="fr-CA" sz="2400" dirty="0" smtClean="0"/>
              <a:t>).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305 mètres composé de 38.778 </a:t>
            </a:r>
            <a:r>
              <a:rPr lang="fr-CA" sz="2400" dirty="0" smtClean="0"/>
              <a:t>panneaux.</a:t>
            </a: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04" y="424542"/>
            <a:ext cx="7559493" cy="60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6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8142514" y="424543"/>
            <a:ext cx="3725124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télescope Chinois géant 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Installé  dans le province de Guizhou dans le sud-ouest de la Chine à 1.000 mètres </a:t>
            </a:r>
            <a:r>
              <a:rPr lang="fr-CA" sz="2400" dirty="0" smtClean="0"/>
              <a:t>d’altitude.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Mis en service  le 3 juillet </a:t>
            </a:r>
            <a:r>
              <a:rPr lang="fr-CA" sz="2400" dirty="0" smtClean="0"/>
              <a:t>2016.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500 </a:t>
            </a:r>
            <a:r>
              <a:rPr lang="fr-CA" sz="2400" dirty="0" smtClean="0"/>
              <a:t>mètres.</a:t>
            </a:r>
            <a:endParaRPr lang="fr-CA" sz="24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354569"/>
            <a:ext cx="7301045" cy="615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24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6682468" y="424543"/>
            <a:ext cx="5185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télescope du Mont Mégantic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Installé au sommet du mont Mégantic au Québec à 1.100 mètres </a:t>
            </a:r>
            <a:r>
              <a:rPr lang="fr-CA" sz="2400" dirty="0" smtClean="0"/>
              <a:t>d’altitude.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Mis en service  en  avril </a:t>
            </a:r>
            <a:r>
              <a:rPr lang="fr-CA" sz="2400" dirty="0" smtClean="0"/>
              <a:t>1978.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0,61 </a:t>
            </a:r>
            <a:r>
              <a:rPr lang="fr-CA" sz="2400" dirty="0" smtClean="0"/>
              <a:t>mètre.</a:t>
            </a: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424542"/>
            <a:ext cx="5901418" cy="611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0" y="226269"/>
            <a:ext cx="10334173" cy="605517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86969" y="6361446"/>
            <a:ext cx="10334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Le télescope de Galilée… en </a:t>
            </a:r>
            <a:r>
              <a:rPr lang="fr-CA" sz="2800" dirty="0" smtClean="0"/>
              <a:t>1609.</a:t>
            </a:r>
            <a:endParaRPr lang="fr-CA" sz="2800" dirty="0"/>
          </a:p>
        </p:txBody>
      </p:sp>
    </p:spTree>
    <p:extLst>
      <p:ext uri="{BB962C8B-B14F-4D97-AF65-F5344CB8AC3E}">
        <p14:creationId xmlns:p14="http://schemas.microsoft.com/office/powerpoint/2010/main" val="117323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362630" y="523013"/>
            <a:ext cx="67461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0" b="1" dirty="0" smtClean="0"/>
              <a:t>Les télescopes spatiaux</a:t>
            </a:r>
            <a:endParaRPr lang="fr-CA" sz="8000" dirty="0" smtClean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1454" y="2621340"/>
            <a:ext cx="4282395" cy="379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2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620000" y="424543"/>
            <a:ext cx="424763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télescope spatial Hubble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En orbite autour de la Terre à </a:t>
            </a:r>
            <a:r>
              <a:rPr lang="fr-CA" sz="2400" dirty="0" smtClean="0"/>
              <a:t>590 km </a:t>
            </a:r>
            <a:r>
              <a:rPr lang="fr-CA" sz="2400" dirty="0" smtClean="0"/>
              <a:t>d’altitude.</a:t>
            </a:r>
            <a:endParaRPr lang="fr-CA" sz="2400" dirty="0" smtClean="0"/>
          </a:p>
          <a:p>
            <a:endParaRPr lang="fr-CA" sz="2400" dirty="0" smtClean="0"/>
          </a:p>
          <a:p>
            <a:r>
              <a:rPr lang="fr-CA" sz="2400" dirty="0" smtClean="0"/>
              <a:t>Lancé de la station spatiale Discovery en </a:t>
            </a:r>
            <a:r>
              <a:rPr lang="fr-CA" sz="2400" dirty="0" smtClean="0"/>
              <a:t>1990.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2,4 </a:t>
            </a:r>
            <a:r>
              <a:rPr lang="fr-CA" sz="2400" dirty="0" smtClean="0"/>
              <a:t>mètre.</a:t>
            </a: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424543"/>
            <a:ext cx="68199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380514" y="424543"/>
            <a:ext cx="448712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télescope spatial TESS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En orbite autour de la Terre à 120.000 à 400.000 km d’altitude dans le but de détecter des </a:t>
            </a:r>
            <a:r>
              <a:rPr lang="fr-CA" sz="2400" dirty="0" err="1" smtClean="0"/>
              <a:t>exoplanètes</a:t>
            </a:r>
            <a:r>
              <a:rPr lang="fr-CA" sz="2400" dirty="0" smtClean="0"/>
              <a:t>.</a:t>
            </a:r>
            <a:endParaRPr lang="fr-CA" sz="2400" dirty="0" smtClean="0"/>
          </a:p>
          <a:p>
            <a:endParaRPr lang="fr-CA" sz="2400" dirty="0" smtClean="0"/>
          </a:p>
          <a:p>
            <a:r>
              <a:rPr lang="fr-CA" sz="2400" dirty="0" smtClean="0"/>
              <a:t>Lancé  d’une fusée Falcon du Cap Canaveral le 18 avril </a:t>
            </a:r>
            <a:r>
              <a:rPr lang="fr-CA" sz="2400" dirty="0" smtClean="0"/>
              <a:t>2018.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2,4 </a:t>
            </a:r>
            <a:r>
              <a:rPr lang="fr-CA" sz="2400" dirty="0" smtClean="0"/>
              <a:t>mètre.</a:t>
            </a:r>
            <a:endParaRPr lang="fr-CA" sz="24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11" y="326572"/>
            <a:ext cx="6665954" cy="618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0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804064" y="424543"/>
            <a:ext cx="4063575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télescope spatial Kepler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En orbite autour du Soleil à la même distance que l’orbite de la </a:t>
            </a:r>
            <a:r>
              <a:rPr lang="fr-CA" sz="2400" dirty="0" smtClean="0"/>
              <a:t>Terre.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Lancé de la navette spatiale Discovery le 7 mars 2009 pour la recherche d’</a:t>
            </a:r>
            <a:r>
              <a:rPr lang="fr-CA" sz="2400" dirty="0" err="1" smtClean="0"/>
              <a:t>exoplanètes</a:t>
            </a:r>
            <a:r>
              <a:rPr lang="fr-CA" sz="2400" dirty="0" smtClean="0"/>
              <a:t> </a:t>
            </a:r>
            <a:r>
              <a:rPr lang="fr-CA" sz="2400" dirty="0" smtClean="0"/>
              <a:t>habitables. Retiré </a:t>
            </a:r>
            <a:r>
              <a:rPr lang="fr-CA" sz="2400" dirty="0" smtClean="0"/>
              <a:t>de service le 6 novembre </a:t>
            </a:r>
            <a:r>
              <a:rPr lang="fr-CA" sz="2400" dirty="0" smtClean="0"/>
              <a:t>2018.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1,4 </a:t>
            </a:r>
            <a:r>
              <a:rPr lang="fr-CA" sz="2400" dirty="0" smtClean="0"/>
              <a:t>mètre.</a:t>
            </a: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91" y="375740"/>
            <a:ext cx="6999882" cy="613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58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804064" y="424543"/>
            <a:ext cx="40635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Détection </a:t>
            </a:r>
            <a:r>
              <a:rPr lang="fr-CA" sz="3200" b="1" dirty="0" smtClean="0"/>
              <a:t>des exoplanètes par la méthode du transit</a:t>
            </a:r>
          </a:p>
          <a:p>
            <a:endParaRPr lang="fr-CA" sz="2400" dirty="0" smtClean="0"/>
          </a:p>
          <a:p>
            <a:r>
              <a:rPr lang="fr-CA" sz="2400" dirty="0" smtClean="0"/>
              <a:t>Lorsque l’exoplanète passe devant l’étoile, la lumière de l’étoile faiblit un peu et c’est ce que peut détecter le télescope Kepler.</a:t>
            </a:r>
            <a:endParaRPr lang="fr-CA" sz="2400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363" y="424543"/>
            <a:ext cx="7078166" cy="60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6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69849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501376" y="440982"/>
            <a:ext cx="4063575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télescope spatial James Webb</a:t>
            </a:r>
          </a:p>
          <a:p>
            <a:endParaRPr lang="fr-CA" sz="2400" dirty="0" smtClean="0"/>
          </a:p>
          <a:p>
            <a:r>
              <a:rPr lang="fr-CA" sz="2400" b="1" u="sng" dirty="0"/>
              <a:t>Endroit</a:t>
            </a:r>
          </a:p>
          <a:p>
            <a:r>
              <a:rPr lang="fr-CA" sz="2400" dirty="0"/>
              <a:t>En orbite autour du Soleil au point de Lagrange </a:t>
            </a:r>
            <a:r>
              <a:rPr lang="fr-CA" sz="2400" dirty="0" smtClean="0"/>
              <a:t>L2.</a:t>
            </a:r>
            <a:endParaRPr lang="fr-CA" sz="2400" dirty="0"/>
          </a:p>
          <a:p>
            <a:endParaRPr lang="fr-CA" sz="2400" dirty="0"/>
          </a:p>
          <a:p>
            <a:r>
              <a:rPr lang="fr-CA" sz="2400" dirty="0" smtClean="0"/>
              <a:t>Lancé le 25 décembre </a:t>
            </a:r>
            <a:r>
              <a:rPr lang="fr-CA" sz="2400" dirty="0" smtClean="0"/>
              <a:t>2021. Il sera en position sur son orbite et prê</a:t>
            </a:r>
            <a:r>
              <a:rPr lang="fr-CA" sz="2400" dirty="0" smtClean="0"/>
              <a:t>t à retourner des images 6 mois après son lancement.</a:t>
            </a:r>
            <a:endParaRPr lang="fr-CA" sz="2400" dirty="0"/>
          </a:p>
          <a:p>
            <a:endParaRPr lang="fr-CA" sz="2400" dirty="0"/>
          </a:p>
          <a:p>
            <a:r>
              <a:rPr lang="fr-CA" sz="2400" b="1" u="sng" dirty="0"/>
              <a:t>Miroir</a:t>
            </a:r>
          </a:p>
          <a:p>
            <a:r>
              <a:rPr lang="fr-CA" sz="2400" dirty="0"/>
              <a:t>Miroir de </a:t>
            </a:r>
            <a:r>
              <a:rPr lang="fr-CA" sz="2400" dirty="0" smtClean="0"/>
              <a:t>25 </a:t>
            </a:r>
            <a:r>
              <a:rPr lang="fr-CA" sz="2400" dirty="0"/>
              <a:t>mètre composé de 18 miroirs </a:t>
            </a:r>
            <a:r>
              <a:rPr lang="fr-CA" sz="2400" dirty="0" smtClean="0"/>
              <a:t>hexagonaux.</a:t>
            </a:r>
            <a:endParaRPr lang="fr-CA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09" y="440982"/>
            <a:ext cx="7092364" cy="602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4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8271765" y="424543"/>
            <a:ext cx="359587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télescope spatial James Webb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En orbite autour du Soleil au point de Lagrange L2</a:t>
            </a:r>
          </a:p>
          <a:p>
            <a:r>
              <a:rPr lang="fr-CA" sz="2400" dirty="0" smtClean="0"/>
              <a:t>Mis en orbite le 25 décembre 2021</a:t>
            </a:r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6,5 mètre composé de 18 miroirs hexagonaux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85" y="424542"/>
            <a:ext cx="11477392" cy="60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4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69849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5228134" y="440982"/>
            <a:ext cx="63368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télescope spatial James Webb replié pour entrer dans la fusée</a:t>
            </a:r>
          </a:p>
          <a:p>
            <a:endParaRPr lang="fr-CA" sz="2400" dirty="0" smtClean="0"/>
          </a:p>
          <a:p>
            <a:r>
              <a:rPr lang="fr-CA" sz="2400" dirty="0"/>
              <a:t>Le télescope spatial </a:t>
            </a:r>
            <a:r>
              <a:rPr lang="fr-CA" sz="2400" i="1" dirty="0"/>
              <a:t>James-Webb</a:t>
            </a:r>
            <a:r>
              <a:rPr lang="fr-CA" sz="2400" dirty="0"/>
              <a:t> entièrement assemblé et en position repliée </a:t>
            </a:r>
            <a:r>
              <a:rPr lang="fr-CA" sz="2400" dirty="0" smtClean="0"/>
              <a:t>à la </a:t>
            </a:r>
            <a:r>
              <a:rPr lang="fr-CA" sz="2400" dirty="0" smtClean="0"/>
              <a:t>salle blanche à </a:t>
            </a:r>
            <a:r>
              <a:rPr lang="fr-CA" sz="2400" dirty="0"/>
              <a:t>Kourou peu avant son installation sur son </a:t>
            </a:r>
            <a:r>
              <a:rPr lang="fr-CA" sz="2400" dirty="0" smtClean="0"/>
              <a:t>Ariane </a:t>
            </a:r>
            <a:r>
              <a:rPr lang="fr-CA" sz="2400" dirty="0" smtClean="0"/>
              <a:t>5.</a:t>
            </a:r>
          </a:p>
          <a:p>
            <a:endParaRPr lang="fr-CA" sz="2400" dirty="0"/>
          </a:p>
          <a:p>
            <a:r>
              <a:rPr lang="fr-CA" sz="2400" dirty="0" smtClean="0"/>
              <a:t>Le </a:t>
            </a:r>
            <a:r>
              <a:rPr lang="fr-CA" sz="2400" dirty="0"/>
              <a:t>technicien </a:t>
            </a:r>
            <a:r>
              <a:rPr lang="fr-CA" sz="2400" dirty="0" smtClean="0"/>
              <a:t>à droite en </a:t>
            </a:r>
            <a:r>
              <a:rPr lang="fr-CA" sz="2400" dirty="0"/>
              <a:t>bas de la photo donne l'échelle.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46" y="440982"/>
            <a:ext cx="4491987" cy="598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5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362630" y="523013"/>
            <a:ext cx="674619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0" b="1" dirty="0" smtClean="0"/>
              <a:t>Ce que nous permettent de voir les télescopes</a:t>
            </a:r>
            <a:endParaRPr lang="fr-CA" sz="80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25" y="2485333"/>
            <a:ext cx="4552496" cy="379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02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69849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015464" y="440982"/>
            <a:ext cx="454948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La nébuleuse du crabe</a:t>
            </a:r>
          </a:p>
          <a:p>
            <a:endParaRPr lang="fr-CA" sz="3200" dirty="0"/>
          </a:p>
          <a:p>
            <a:r>
              <a:rPr lang="fr-CA" sz="2400" dirty="0" smtClean="0"/>
              <a:t>Elle a été produite par l’explosion d’une étoile documentée par des astronome chinois en 1054.</a:t>
            </a:r>
          </a:p>
          <a:p>
            <a:endParaRPr lang="fr-CA" sz="2400" dirty="0"/>
          </a:p>
          <a:p>
            <a:r>
              <a:rPr lang="fr-CA" sz="2400" dirty="0" smtClean="0"/>
              <a:t>À ce moment-là, elle </a:t>
            </a:r>
            <a:r>
              <a:rPr lang="fr-CA" sz="2400" dirty="0" smtClean="0"/>
              <a:t>a été visible en plein jour pendant 3 semaines.</a:t>
            </a:r>
            <a:endParaRPr lang="fr-CA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49" y="440981"/>
            <a:ext cx="6350317" cy="598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1074964" y="5903893"/>
            <a:ext cx="10033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/>
              <a:t>Avec son télescope, Galilée pouvait voir </a:t>
            </a:r>
            <a:r>
              <a:rPr lang="fr-CA" sz="2800" dirty="0" smtClean="0"/>
              <a:t>la planète Jupiter </a:t>
            </a:r>
            <a:r>
              <a:rPr lang="fr-CA" sz="2800" dirty="0" smtClean="0"/>
              <a:t>et ses 4 principaux satellites : Io, Europe, Ganymède et </a:t>
            </a:r>
            <a:r>
              <a:rPr lang="fr-CA" sz="2800" dirty="0" smtClean="0"/>
              <a:t>Callisto.</a:t>
            </a:r>
            <a:endParaRPr lang="fr-CA" sz="2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64" y="265076"/>
            <a:ext cx="10033388" cy="563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69849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412635" y="440982"/>
            <a:ext cx="41523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La nébuleuse d’Orion</a:t>
            </a:r>
          </a:p>
          <a:p>
            <a:endParaRPr lang="fr-CA" sz="3200" dirty="0"/>
          </a:p>
          <a:p>
            <a:r>
              <a:rPr lang="fr-CA" sz="2400" dirty="0" smtClean="0"/>
              <a:t>On dit qu’elle ressemble à un oiseau qui déplie ses ailes.</a:t>
            </a:r>
          </a:p>
          <a:p>
            <a:endParaRPr lang="fr-CA" sz="2400" dirty="0" smtClean="0"/>
          </a:p>
          <a:p>
            <a:r>
              <a:rPr lang="fr-CA" sz="2400" dirty="0" smtClean="0"/>
              <a:t>Elle est visible en hiver.</a:t>
            </a:r>
            <a:endParaRPr lang="fr-CA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76" y="431193"/>
            <a:ext cx="6725234" cy="60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9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69849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6588369" y="440981"/>
            <a:ext cx="497658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La constellation d’Orion</a:t>
            </a:r>
          </a:p>
          <a:p>
            <a:endParaRPr lang="fr-CA" sz="3200" dirty="0"/>
          </a:p>
          <a:p>
            <a:r>
              <a:rPr lang="fr-CA" sz="2400" dirty="0" smtClean="0"/>
              <a:t>Se compose de plusieurs étoiles formant la silhouette d’un chasseur avec son arc.</a:t>
            </a:r>
            <a:endParaRPr lang="fr-CA" sz="2400" dirty="0" smtClean="0"/>
          </a:p>
          <a:p>
            <a:endParaRPr lang="fr-CA" sz="2400" dirty="0" smtClean="0"/>
          </a:p>
          <a:p>
            <a:r>
              <a:rPr lang="fr-CA" sz="2400" dirty="0" smtClean="0"/>
              <a:t>Elle est visible en hiver.</a:t>
            </a:r>
            <a:endParaRPr lang="fr-CA" sz="24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63" y="408716"/>
            <a:ext cx="6044878" cy="599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5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69849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6622617" y="440981"/>
            <a:ext cx="49423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La  nébuleuse du Cygne</a:t>
            </a:r>
          </a:p>
          <a:p>
            <a:endParaRPr lang="fr-CA" sz="2400" dirty="0" smtClean="0"/>
          </a:p>
          <a:p>
            <a:r>
              <a:rPr lang="fr-CA" sz="2400" dirty="0" smtClean="0"/>
              <a:t>Cette nébuleuse se trouve dans la constellation du Cygne.</a:t>
            </a:r>
            <a:endParaRPr lang="fr-CA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09" y="428625"/>
            <a:ext cx="60007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69849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8241323" y="440981"/>
            <a:ext cx="344658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La  nébuleuse de l’Aigle</a:t>
            </a:r>
            <a:endParaRPr lang="fr-CA" sz="2400" dirty="0" smtClean="0"/>
          </a:p>
          <a:p>
            <a:endParaRPr lang="fr-CA" sz="2400" dirty="0" smtClean="0"/>
          </a:p>
          <a:p>
            <a:r>
              <a:rPr lang="fr-CA" sz="2400" dirty="0" smtClean="0"/>
              <a:t>Elle se trouve à 70.000 années-lumière de nous.</a:t>
            </a:r>
          </a:p>
          <a:p>
            <a:endParaRPr lang="fr-CA" sz="2400" dirty="0"/>
          </a:p>
          <a:p>
            <a:r>
              <a:rPr lang="fr-CA" sz="2400" dirty="0" smtClean="0"/>
              <a:t>Cette image a été prise par le télescope spatial Hubble.</a:t>
            </a:r>
            <a:endParaRPr lang="fr-CA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2" y="440981"/>
            <a:ext cx="7706357" cy="600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69849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267795" y="440981"/>
            <a:ext cx="429715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La  nébuleuse de l’Hélice</a:t>
            </a:r>
            <a:endParaRPr lang="fr-CA" sz="2400" dirty="0" smtClean="0"/>
          </a:p>
          <a:p>
            <a:endParaRPr lang="fr-CA" sz="2400" dirty="0" smtClean="0"/>
          </a:p>
          <a:p>
            <a:r>
              <a:rPr lang="fr-CA" sz="2400" dirty="0" smtClean="0"/>
              <a:t>Elle se trouve dans la constellation du Verseau.</a:t>
            </a:r>
          </a:p>
          <a:p>
            <a:endParaRPr lang="fr-CA" sz="2400" dirty="0"/>
          </a:p>
          <a:p>
            <a:r>
              <a:rPr lang="fr-CA" sz="2400" dirty="0" smtClean="0"/>
              <a:t>Elle a été découverte en 1824 par l’astronome allemand Karl Ludwig Harding.</a:t>
            </a:r>
            <a:endParaRPr lang="fr-CA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73" y="386834"/>
            <a:ext cx="6666599" cy="610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6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69849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619999" y="440981"/>
            <a:ext cx="3944951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La  Galaxie d’Andromède</a:t>
            </a:r>
            <a:endParaRPr lang="fr-CA" sz="2400" dirty="0" smtClean="0"/>
          </a:p>
          <a:p>
            <a:endParaRPr lang="fr-CA" sz="2400" dirty="0" smtClean="0"/>
          </a:p>
          <a:p>
            <a:r>
              <a:rPr lang="fr-CA" sz="2400" dirty="0" smtClean="0"/>
              <a:t>Elle a été répertoriée en 1923. </a:t>
            </a:r>
          </a:p>
          <a:p>
            <a:endParaRPr lang="fr-CA" sz="2400" dirty="0"/>
          </a:p>
          <a:p>
            <a:r>
              <a:rPr lang="fr-CA" sz="2400" dirty="0" smtClean="0"/>
              <a:t>Elle est la galaxie la plus près de nous, c’est-à-dire à 2,55 millions d’années-lumière de nous.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40" y="440981"/>
            <a:ext cx="7021867" cy="598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69849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8186057" y="440981"/>
            <a:ext cx="337889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La  Galaxie du Sombrero</a:t>
            </a:r>
            <a:endParaRPr lang="fr-CA" sz="2400" dirty="0" smtClean="0"/>
          </a:p>
          <a:p>
            <a:endParaRPr lang="fr-CA" sz="2400" dirty="0" smtClean="0"/>
          </a:p>
          <a:p>
            <a:r>
              <a:rPr lang="fr-CA" sz="2400" dirty="0" smtClean="0"/>
              <a:t>On l’a nommée ainsi à cause de sa ressemblance au sombrero (</a:t>
            </a:r>
            <a:r>
              <a:rPr lang="fr-CA" sz="2400" dirty="0" smtClean="0"/>
              <a:t>chapeau en espagnol) </a:t>
            </a:r>
            <a:r>
              <a:rPr lang="fr-CA" sz="2400" dirty="0" smtClean="0"/>
              <a:t>mexicain.</a:t>
            </a:r>
          </a:p>
          <a:p>
            <a:endParaRPr lang="fr-CA" sz="2400" dirty="0"/>
          </a:p>
          <a:p>
            <a:r>
              <a:rPr lang="fr-CA" sz="2400" dirty="0" smtClean="0"/>
              <a:t>Elle  se trouve à 30 millions d’années-lumière de </a:t>
            </a:r>
            <a:r>
              <a:rPr lang="fr-CA" sz="2400" dirty="0" smtClean="0"/>
              <a:t>nous.</a:t>
            </a:r>
            <a:endParaRPr lang="fr-CA" sz="2400" dirty="0" smtClean="0"/>
          </a:p>
          <a:p>
            <a:endParaRPr lang="fr-CA" sz="24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67" y="440980"/>
            <a:ext cx="7531416" cy="602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4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69849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6788644" y="440981"/>
            <a:ext cx="477630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Des galaxies…</a:t>
            </a:r>
            <a:endParaRPr lang="fr-CA" sz="2400" dirty="0" smtClean="0"/>
          </a:p>
          <a:p>
            <a:endParaRPr lang="fr-CA" sz="2400" dirty="0" smtClean="0"/>
          </a:p>
          <a:p>
            <a:r>
              <a:rPr lang="fr-CA" sz="2400" dirty="0" smtClean="0"/>
              <a:t>Cette image a été captée par le télescope spatial Hubble.</a:t>
            </a:r>
          </a:p>
          <a:p>
            <a:endParaRPr lang="fr-CA" sz="2400" dirty="0"/>
          </a:p>
          <a:p>
            <a:r>
              <a:rPr lang="fr-CA" sz="2400" dirty="0" smtClean="0"/>
              <a:t>Certaines de ces galaxies sont à plus de 13 milliards d’années-lumière de nous.</a:t>
            </a:r>
          </a:p>
          <a:p>
            <a:endParaRPr lang="fr-CA" sz="2400" dirty="0" smtClean="0"/>
          </a:p>
          <a:p>
            <a:r>
              <a:rPr lang="fr-CA" sz="2400" dirty="0" smtClean="0"/>
              <a:t>On estime qu’il y aurait plus de 2 billions de galaxies dans l’univers, c’est-à-dire plus de 2.000 milliards !</a:t>
            </a:r>
            <a:endParaRPr lang="fr-CA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06" y="429702"/>
            <a:ext cx="6058183" cy="605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457675" y="6008915"/>
            <a:ext cx="11287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/>
              <a:t>Le fonctionnement d’un </a:t>
            </a:r>
            <a:r>
              <a:rPr lang="fr-CA" sz="2400" dirty="0" smtClean="0"/>
              <a:t>télescope </a:t>
            </a:r>
            <a:r>
              <a:rPr lang="fr-CA" sz="2400" dirty="0" smtClean="0"/>
              <a:t>simple.</a:t>
            </a:r>
            <a:endParaRPr lang="fr-CA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5" y="455534"/>
            <a:ext cx="11287959" cy="42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5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265793" y="6042125"/>
            <a:ext cx="1174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 smtClean="0"/>
              <a:t>Le fonctionnement d’un </a:t>
            </a:r>
            <a:r>
              <a:rPr lang="fr-CA" sz="2400" dirty="0" smtClean="0"/>
              <a:t>télescope à </a:t>
            </a:r>
            <a:r>
              <a:rPr lang="fr-CA" sz="2400" dirty="0" smtClean="0"/>
              <a:t>miroir.</a:t>
            </a:r>
            <a:endParaRPr lang="fr-CA" sz="24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3" y="237671"/>
            <a:ext cx="117475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362630" y="523013"/>
            <a:ext cx="67461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000" b="1" dirty="0" smtClean="0"/>
              <a:t>Les télescopes terrestres</a:t>
            </a:r>
            <a:endParaRPr lang="fr-CA" sz="80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5900" y="2453104"/>
            <a:ext cx="36290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6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650710" y="424543"/>
            <a:ext cx="42169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Grand télescope Altazimutal BTA-6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Installé au Caucase en Russie à une altitude de 2.070 </a:t>
            </a:r>
            <a:r>
              <a:rPr lang="fr-CA" sz="2400" dirty="0" smtClean="0"/>
              <a:t>mètres.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Mis en service en </a:t>
            </a:r>
            <a:r>
              <a:rPr lang="fr-CA" sz="2400" dirty="0" smtClean="0"/>
              <a:t>1975.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6 </a:t>
            </a:r>
            <a:r>
              <a:rPr lang="fr-CA" sz="2400" dirty="0" smtClean="0"/>
              <a:t>mètres.</a:t>
            </a:r>
            <a:endParaRPr lang="fr-CA" sz="2400" dirty="0" smtClean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80" y="424543"/>
            <a:ext cx="6843550" cy="60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6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7982361" y="424543"/>
            <a:ext cx="388527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Le grand télescope des Îles Canaries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Installé à l’observatoire Roque de los Muchachos aux Îles Canaries à une altitude de 2.400 </a:t>
            </a:r>
            <a:r>
              <a:rPr lang="fr-CA" sz="2400" dirty="0" smtClean="0"/>
              <a:t>mètres.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Mis en service en 1993 et en </a:t>
            </a:r>
            <a:r>
              <a:rPr lang="fr-CA" sz="2400" dirty="0" smtClean="0"/>
              <a:t>1996.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10,4 </a:t>
            </a:r>
            <a:r>
              <a:rPr lang="fr-CA" sz="2400" dirty="0" smtClean="0"/>
              <a:t>mètres.</a:t>
            </a: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48" y="424543"/>
            <a:ext cx="7185465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7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6000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/>
            </a:r>
            <a:br>
              <a:rPr lang="fr-CA" b="1" dirty="0" smtClean="0">
                <a:solidFill>
                  <a:schemeClr val="bg1"/>
                </a:solidFill>
              </a:rPr>
            </a:br>
            <a:r>
              <a:rPr lang="fr-CA" b="1" dirty="0" smtClean="0">
                <a:solidFill>
                  <a:schemeClr val="bg1"/>
                </a:solidFill>
              </a:rPr>
              <a:t>                         </a:t>
            </a:r>
            <a:endParaRPr lang="fr-CA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28134" y="3777734"/>
            <a:ext cx="2607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A" sz="2800" dirty="0" smtClean="0"/>
          </a:p>
        </p:txBody>
      </p:sp>
      <p:sp>
        <p:nvSpPr>
          <p:cNvPr id="6" name="ZoneTexte 5"/>
          <p:cNvSpPr txBox="1"/>
          <p:nvPr/>
        </p:nvSpPr>
        <p:spPr>
          <a:xfrm>
            <a:off x="8352819" y="424543"/>
            <a:ext cx="3514819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 smtClean="0"/>
              <a:t>L‘observatoire W.M.Keck</a:t>
            </a:r>
          </a:p>
          <a:p>
            <a:endParaRPr lang="fr-CA" sz="2400" dirty="0"/>
          </a:p>
          <a:p>
            <a:r>
              <a:rPr lang="fr-CA" sz="2400" b="1" u="sng" dirty="0" smtClean="0"/>
              <a:t>Endroit</a:t>
            </a:r>
          </a:p>
          <a:p>
            <a:r>
              <a:rPr lang="fr-CA" sz="2400" dirty="0" smtClean="0"/>
              <a:t>Au sommet du mont Mauna Kea à Hawaï à 4.145 mètres </a:t>
            </a:r>
            <a:r>
              <a:rPr lang="fr-CA" sz="2400" dirty="0" smtClean="0"/>
              <a:t>d’altitude.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dirty="0" smtClean="0"/>
              <a:t>Deux télescopes mis en service en 1993 et en </a:t>
            </a:r>
            <a:r>
              <a:rPr lang="fr-CA" sz="2400" dirty="0" smtClean="0"/>
              <a:t>1996.</a:t>
            </a:r>
            <a:endParaRPr lang="fr-CA" sz="2400" dirty="0" smtClean="0"/>
          </a:p>
          <a:p>
            <a:endParaRPr lang="fr-CA" sz="2400" dirty="0"/>
          </a:p>
          <a:p>
            <a:r>
              <a:rPr lang="fr-CA" sz="2400" b="1" u="sng" dirty="0" smtClean="0"/>
              <a:t>Miroir</a:t>
            </a:r>
          </a:p>
          <a:p>
            <a:r>
              <a:rPr lang="fr-CA" sz="2400" dirty="0" smtClean="0"/>
              <a:t>Miroir de 10 mètres composé de 36 </a:t>
            </a:r>
            <a:r>
              <a:rPr lang="fr-CA" sz="2400" dirty="0" smtClean="0"/>
              <a:t>miroirs.</a:t>
            </a:r>
            <a:endParaRPr lang="fr-CA" sz="2400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09" y="414048"/>
            <a:ext cx="7593002" cy="616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</TotalTime>
  <Words>1092</Words>
  <Application>Microsoft Office PowerPoint</Application>
  <PresentationFormat>Grand écran</PresentationFormat>
  <Paragraphs>259</Paragraphs>
  <Slides>37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2" baseType="lpstr">
      <vt:lpstr>ＭＳ Ｐゴシック</vt:lpstr>
      <vt:lpstr>Arial</vt:lpstr>
      <vt:lpstr>Calibri</vt:lpstr>
      <vt:lpstr>Calibri Light</vt:lpstr>
      <vt:lpstr>Thème Office</vt:lpstr>
      <vt:lpstr>Les télescopes                           Janvier 2022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  <vt:lpstr>                      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Histoire de la Terre</dc:title>
  <dc:creator>Michel Ducharme</dc:creator>
  <cp:lastModifiedBy>Michel Ducharme</cp:lastModifiedBy>
  <cp:revision>81</cp:revision>
  <dcterms:created xsi:type="dcterms:W3CDTF">2020-11-27T14:44:13Z</dcterms:created>
  <dcterms:modified xsi:type="dcterms:W3CDTF">2022-01-20T13:38:12Z</dcterms:modified>
</cp:coreProperties>
</file>